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61" r:id="rId2"/>
    <p:sldId id="300" r:id="rId3"/>
    <p:sldId id="257" r:id="rId4"/>
    <p:sldId id="320" r:id="rId5"/>
    <p:sldId id="322" r:id="rId6"/>
    <p:sldId id="283" r:id="rId7"/>
    <p:sldId id="284" r:id="rId8"/>
    <p:sldId id="285" r:id="rId9"/>
    <p:sldId id="259" r:id="rId10"/>
    <p:sldId id="286" r:id="rId11"/>
    <p:sldId id="287" r:id="rId12"/>
    <p:sldId id="288" r:id="rId13"/>
    <p:sldId id="289" r:id="rId14"/>
    <p:sldId id="281" r:id="rId15"/>
    <p:sldId id="311" r:id="rId16"/>
    <p:sldId id="312" r:id="rId17"/>
    <p:sldId id="313" r:id="rId18"/>
    <p:sldId id="314" r:id="rId19"/>
    <p:sldId id="315" r:id="rId20"/>
    <p:sldId id="330" r:id="rId21"/>
    <p:sldId id="290" r:id="rId22"/>
    <p:sldId id="291" r:id="rId23"/>
    <p:sldId id="258" r:id="rId24"/>
    <p:sldId id="274" r:id="rId25"/>
    <p:sldId id="302" r:id="rId26"/>
    <p:sldId id="323" r:id="rId27"/>
    <p:sldId id="324" r:id="rId28"/>
    <p:sldId id="303" r:id="rId29"/>
    <p:sldId id="304" r:id="rId30"/>
    <p:sldId id="318" r:id="rId31"/>
    <p:sldId id="319" r:id="rId32"/>
    <p:sldId id="326" r:id="rId33"/>
    <p:sldId id="327" r:id="rId34"/>
    <p:sldId id="328" r:id="rId35"/>
    <p:sldId id="329" r:id="rId36"/>
    <p:sldId id="276" r:id="rId37"/>
    <p:sldId id="294" r:id="rId38"/>
    <p:sldId id="325" r:id="rId39"/>
    <p:sldId id="295" r:id="rId40"/>
    <p:sldId id="262" r:id="rId41"/>
    <p:sldId id="297" r:id="rId42"/>
    <p:sldId id="29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ers, Allison E. (DCOZ)" initials="MAE(" lastIdx="1" clrIdx="0">
    <p:extLst>
      <p:ext uri="{19B8F6BF-5375-455C-9EA6-DF929625EA0E}">
        <p15:presenceInfo xmlns:p15="http://schemas.microsoft.com/office/powerpoint/2012/main" userId="S::amyers@dcoz.dc.gov::eba022ab-8f8b-4b51-92fd-c14e9d97a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5" d="100"/>
          <a:sy n="55" d="100"/>
        </p:scale>
        <p:origin x="72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DC669-0EE3-44B1-8317-186E5A15CE3C}" type="doc">
      <dgm:prSet loTypeId="urn:microsoft.com/office/officeart/2005/8/layout/process1" loCatId="process" qsTypeId="urn:microsoft.com/office/officeart/2005/8/quickstyle/simple3" qsCatId="simple" csTypeId="urn:microsoft.com/office/officeart/2005/8/colors/colorful1" csCatId="colorful" phldr="1"/>
      <dgm:spPr/>
    </dgm:pt>
    <dgm:pt modelId="{7B31E604-EF23-4129-A113-6F17C8BDB9DE}">
      <dgm:prSet phldrT="[Text]"/>
      <dgm:spPr/>
      <dgm:t>
        <a:bodyPr/>
        <a:lstStyle/>
        <a:p>
          <a:r>
            <a:rPr lang="en-US" dirty="0"/>
            <a:t>CONTESTED CASE</a:t>
          </a:r>
        </a:p>
      </dgm:t>
    </dgm:pt>
    <dgm:pt modelId="{53D7FFA3-1568-4E9F-8922-EA33112B2BB9}" type="parTrans" cxnId="{F59F9EEC-6A34-4361-BDCE-9B267B995C2E}">
      <dgm:prSet/>
      <dgm:spPr/>
      <dgm:t>
        <a:bodyPr/>
        <a:lstStyle/>
        <a:p>
          <a:endParaRPr lang="en-US"/>
        </a:p>
      </dgm:t>
    </dgm:pt>
    <dgm:pt modelId="{2A704754-5478-4D0D-AC8C-93D06465F42F}" type="sibTrans" cxnId="{F59F9EEC-6A34-4361-BDCE-9B267B995C2E}">
      <dgm:prSet/>
      <dgm:spPr/>
      <dgm:t>
        <a:bodyPr/>
        <a:lstStyle/>
        <a:p>
          <a:endParaRPr lang="en-US"/>
        </a:p>
      </dgm:t>
    </dgm:pt>
    <dgm:pt modelId="{AD656DEB-580E-49D5-8DE2-083EA9C8C28A}">
      <dgm:prSet phldrT="[Text]"/>
      <dgm:spPr/>
      <dgm:t>
        <a:bodyPr/>
        <a:lstStyle/>
        <a:p>
          <a:r>
            <a:rPr lang="en-US" dirty="0"/>
            <a:t>Affected ANC is Automatic Party</a:t>
          </a:r>
        </a:p>
      </dgm:t>
    </dgm:pt>
    <dgm:pt modelId="{53926268-E0F3-4AAF-8CCA-2D25C21824E8}" type="parTrans" cxnId="{57017D32-6E0A-4C1E-90E3-6A0962FA74BF}">
      <dgm:prSet/>
      <dgm:spPr/>
      <dgm:t>
        <a:bodyPr/>
        <a:lstStyle/>
        <a:p>
          <a:endParaRPr lang="en-US"/>
        </a:p>
      </dgm:t>
    </dgm:pt>
    <dgm:pt modelId="{DEFB21DF-A730-4DEE-89BD-658C4A2E397F}" type="sibTrans" cxnId="{57017D32-6E0A-4C1E-90E3-6A0962FA74BF}">
      <dgm:prSet/>
      <dgm:spPr/>
      <dgm:t>
        <a:bodyPr/>
        <a:lstStyle/>
        <a:p>
          <a:endParaRPr lang="en-US"/>
        </a:p>
      </dgm:t>
    </dgm:pt>
    <dgm:pt modelId="{14299143-AA8F-4DE3-BC2E-A4721DDEC155}" type="pres">
      <dgm:prSet presAssocID="{A08DC669-0EE3-44B1-8317-186E5A15CE3C}" presName="Name0" presStyleCnt="0">
        <dgm:presLayoutVars>
          <dgm:dir/>
          <dgm:resizeHandles val="exact"/>
        </dgm:presLayoutVars>
      </dgm:prSet>
      <dgm:spPr/>
    </dgm:pt>
    <dgm:pt modelId="{4912EE11-E796-4F73-B48A-05ACB609A516}" type="pres">
      <dgm:prSet presAssocID="{7B31E604-EF23-4129-A113-6F17C8BDB9DE}" presName="node" presStyleLbl="node1" presStyleIdx="0" presStyleCnt="2" custLinFactNeighborX="-5428" custLinFactNeighborY="-8159">
        <dgm:presLayoutVars>
          <dgm:bulletEnabled val="1"/>
        </dgm:presLayoutVars>
      </dgm:prSet>
      <dgm:spPr/>
    </dgm:pt>
    <dgm:pt modelId="{0215061A-C396-4DC4-9A7F-97A4089CA704}" type="pres">
      <dgm:prSet presAssocID="{2A704754-5478-4D0D-AC8C-93D06465F42F}" presName="sibTrans" presStyleLbl="sibTrans2D1" presStyleIdx="0" presStyleCnt="1"/>
      <dgm:spPr/>
    </dgm:pt>
    <dgm:pt modelId="{F2066BEB-DA81-48E7-BEB3-C82027AA360E}" type="pres">
      <dgm:prSet presAssocID="{2A704754-5478-4D0D-AC8C-93D06465F42F}" presName="connectorText" presStyleLbl="sibTrans2D1" presStyleIdx="0" presStyleCnt="1"/>
      <dgm:spPr/>
    </dgm:pt>
    <dgm:pt modelId="{DC1AFC2C-ADE2-4243-9A64-C96183651488}" type="pres">
      <dgm:prSet presAssocID="{AD656DEB-580E-49D5-8DE2-083EA9C8C28A}" presName="node" presStyleLbl="node1" presStyleIdx="1" presStyleCnt="2" custLinFactNeighborX="-5194" custLinFactNeighborY="-8159">
        <dgm:presLayoutVars>
          <dgm:bulletEnabled val="1"/>
        </dgm:presLayoutVars>
      </dgm:prSet>
      <dgm:spPr/>
    </dgm:pt>
  </dgm:ptLst>
  <dgm:cxnLst>
    <dgm:cxn modelId="{57017D32-6E0A-4C1E-90E3-6A0962FA74BF}" srcId="{A08DC669-0EE3-44B1-8317-186E5A15CE3C}" destId="{AD656DEB-580E-49D5-8DE2-083EA9C8C28A}" srcOrd="1" destOrd="0" parTransId="{53926268-E0F3-4AAF-8CCA-2D25C21824E8}" sibTransId="{DEFB21DF-A730-4DEE-89BD-658C4A2E397F}"/>
    <dgm:cxn modelId="{6DFAD64B-DE93-4052-9096-153D09F15BA5}" type="presOf" srcId="{AD656DEB-580E-49D5-8DE2-083EA9C8C28A}" destId="{DC1AFC2C-ADE2-4243-9A64-C96183651488}" srcOrd="0" destOrd="0" presId="urn:microsoft.com/office/officeart/2005/8/layout/process1"/>
    <dgm:cxn modelId="{CBC4328B-5DD1-49A5-81AC-ECD57194A677}" type="presOf" srcId="{A08DC669-0EE3-44B1-8317-186E5A15CE3C}" destId="{14299143-AA8F-4DE3-BC2E-A4721DDEC155}" srcOrd="0" destOrd="0" presId="urn:microsoft.com/office/officeart/2005/8/layout/process1"/>
    <dgm:cxn modelId="{A387B1BC-1552-4743-83A6-5F600879DEE0}" type="presOf" srcId="{2A704754-5478-4D0D-AC8C-93D06465F42F}" destId="{F2066BEB-DA81-48E7-BEB3-C82027AA360E}" srcOrd="1" destOrd="0" presId="urn:microsoft.com/office/officeart/2005/8/layout/process1"/>
    <dgm:cxn modelId="{4368E2E7-0DE8-4FE2-9941-112B3AC840F6}" type="presOf" srcId="{2A704754-5478-4D0D-AC8C-93D06465F42F}" destId="{0215061A-C396-4DC4-9A7F-97A4089CA704}" srcOrd="0" destOrd="0" presId="urn:microsoft.com/office/officeart/2005/8/layout/process1"/>
    <dgm:cxn modelId="{F59F9EEC-6A34-4361-BDCE-9B267B995C2E}" srcId="{A08DC669-0EE3-44B1-8317-186E5A15CE3C}" destId="{7B31E604-EF23-4129-A113-6F17C8BDB9DE}" srcOrd="0" destOrd="0" parTransId="{53D7FFA3-1568-4E9F-8922-EA33112B2BB9}" sibTransId="{2A704754-5478-4D0D-AC8C-93D06465F42F}"/>
    <dgm:cxn modelId="{692894F0-2889-4AC1-902B-D4E2F2E9C790}" type="presOf" srcId="{7B31E604-EF23-4129-A113-6F17C8BDB9DE}" destId="{4912EE11-E796-4F73-B48A-05ACB609A516}" srcOrd="0" destOrd="0" presId="urn:microsoft.com/office/officeart/2005/8/layout/process1"/>
    <dgm:cxn modelId="{F3AC6CA5-259F-4072-8F11-8840ABA454EF}" type="presParOf" srcId="{14299143-AA8F-4DE3-BC2E-A4721DDEC155}" destId="{4912EE11-E796-4F73-B48A-05ACB609A516}" srcOrd="0" destOrd="0" presId="urn:microsoft.com/office/officeart/2005/8/layout/process1"/>
    <dgm:cxn modelId="{4F6A890A-6D74-4B1D-B29F-63B6C8D4FAF9}" type="presParOf" srcId="{14299143-AA8F-4DE3-BC2E-A4721DDEC155}" destId="{0215061A-C396-4DC4-9A7F-97A4089CA704}" srcOrd="1" destOrd="0" presId="urn:microsoft.com/office/officeart/2005/8/layout/process1"/>
    <dgm:cxn modelId="{4747EDD4-879C-48FD-82FC-B73B563596C2}" type="presParOf" srcId="{0215061A-C396-4DC4-9A7F-97A4089CA704}" destId="{F2066BEB-DA81-48E7-BEB3-C82027AA360E}" srcOrd="0" destOrd="0" presId="urn:microsoft.com/office/officeart/2005/8/layout/process1"/>
    <dgm:cxn modelId="{B95B75DB-64C1-486F-9BF8-CDF85EE3B2CC}" type="presParOf" srcId="{14299143-AA8F-4DE3-BC2E-A4721DDEC155}" destId="{DC1AFC2C-ADE2-4243-9A64-C9618365148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15679-5704-45FB-9275-49C98BE401B6}" type="doc">
      <dgm:prSet loTypeId="urn:microsoft.com/office/officeart/2005/8/layout/process1" loCatId="process" qsTypeId="urn:microsoft.com/office/officeart/2005/8/quickstyle/simple3" qsCatId="simple" csTypeId="urn:microsoft.com/office/officeart/2005/8/colors/colorful1" csCatId="colorful" phldr="1"/>
      <dgm:spPr/>
    </dgm:pt>
    <dgm:pt modelId="{F2107082-264F-4183-BEDB-04FCA6897393}">
      <dgm:prSet phldrT="[Text]"/>
      <dgm:spPr/>
      <dgm:t>
        <a:bodyPr/>
        <a:lstStyle/>
        <a:p>
          <a:r>
            <a:rPr lang="en-US" dirty="0"/>
            <a:t>RULEMAKING</a:t>
          </a:r>
        </a:p>
      </dgm:t>
    </dgm:pt>
    <dgm:pt modelId="{175BC993-C7AB-4A37-B568-D76A744FA23C}" type="parTrans" cxnId="{490EA853-CA17-4E92-A2C1-E541B9FCE416}">
      <dgm:prSet/>
      <dgm:spPr/>
      <dgm:t>
        <a:bodyPr/>
        <a:lstStyle/>
        <a:p>
          <a:endParaRPr lang="en-US"/>
        </a:p>
      </dgm:t>
    </dgm:pt>
    <dgm:pt modelId="{2973A86C-B906-4A35-8913-6F056DD29831}" type="sibTrans" cxnId="{490EA853-CA17-4E92-A2C1-E541B9FCE416}">
      <dgm:prSet/>
      <dgm:spPr/>
      <dgm:t>
        <a:bodyPr/>
        <a:lstStyle/>
        <a:p>
          <a:endParaRPr lang="en-US"/>
        </a:p>
      </dgm:t>
    </dgm:pt>
    <dgm:pt modelId="{43FB5362-7CF9-4A0A-9EA2-1D10DBFBB434}">
      <dgm:prSet phldrT="[Text]"/>
      <dgm:spPr/>
      <dgm:t>
        <a:bodyPr/>
        <a:lstStyle/>
        <a:p>
          <a:r>
            <a:rPr lang="en-US" dirty="0"/>
            <a:t>ANCs Provide Input</a:t>
          </a:r>
        </a:p>
      </dgm:t>
    </dgm:pt>
    <dgm:pt modelId="{7CB08473-AA82-47AD-A9BC-97C0A6E5DC7D}" type="parTrans" cxnId="{78ADA4EA-35A0-463B-9015-97147412FCD7}">
      <dgm:prSet/>
      <dgm:spPr/>
      <dgm:t>
        <a:bodyPr/>
        <a:lstStyle/>
        <a:p>
          <a:endParaRPr lang="en-US"/>
        </a:p>
      </dgm:t>
    </dgm:pt>
    <dgm:pt modelId="{56DB6B22-B862-4594-9C37-42C511E13015}" type="sibTrans" cxnId="{78ADA4EA-35A0-463B-9015-97147412FCD7}">
      <dgm:prSet/>
      <dgm:spPr/>
      <dgm:t>
        <a:bodyPr/>
        <a:lstStyle/>
        <a:p>
          <a:endParaRPr lang="en-US"/>
        </a:p>
      </dgm:t>
    </dgm:pt>
    <dgm:pt modelId="{A2AB0021-80A2-4502-AD1A-87E7D589925A}" type="pres">
      <dgm:prSet presAssocID="{C4D15679-5704-45FB-9275-49C98BE401B6}" presName="Name0" presStyleCnt="0">
        <dgm:presLayoutVars>
          <dgm:dir/>
          <dgm:resizeHandles val="exact"/>
        </dgm:presLayoutVars>
      </dgm:prSet>
      <dgm:spPr/>
    </dgm:pt>
    <dgm:pt modelId="{3D07191A-8B74-4B9A-B013-EDA59D8B0908}" type="pres">
      <dgm:prSet presAssocID="{F2107082-264F-4183-BEDB-04FCA6897393}" presName="node" presStyleLbl="node1" presStyleIdx="0" presStyleCnt="2">
        <dgm:presLayoutVars>
          <dgm:bulletEnabled val="1"/>
        </dgm:presLayoutVars>
      </dgm:prSet>
      <dgm:spPr/>
    </dgm:pt>
    <dgm:pt modelId="{4C772CCD-44D9-4CEE-9C3D-9A0A7B0A397E}" type="pres">
      <dgm:prSet presAssocID="{2973A86C-B906-4A35-8913-6F056DD29831}" presName="sibTrans" presStyleLbl="sibTrans2D1" presStyleIdx="0" presStyleCnt="1"/>
      <dgm:spPr/>
    </dgm:pt>
    <dgm:pt modelId="{9221B450-25AE-4748-870D-AD68DC95FCA9}" type="pres">
      <dgm:prSet presAssocID="{2973A86C-B906-4A35-8913-6F056DD29831}" presName="connectorText" presStyleLbl="sibTrans2D1" presStyleIdx="0" presStyleCnt="1"/>
      <dgm:spPr/>
    </dgm:pt>
    <dgm:pt modelId="{6D6F8A6B-0CC1-4E7C-988A-D488022F03D6}" type="pres">
      <dgm:prSet presAssocID="{43FB5362-7CF9-4A0A-9EA2-1D10DBFBB434}" presName="node" presStyleLbl="node1" presStyleIdx="1" presStyleCnt="2">
        <dgm:presLayoutVars>
          <dgm:bulletEnabled val="1"/>
        </dgm:presLayoutVars>
      </dgm:prSet>
      <dgm:spPr/>
    </dgm:pt>
  </dgm:ptLst>
  <dgm:cxnLst>
    <dgm:cxn modelId="{159EB760-3404-46A4-8C2B-73BC14DEABCD}" type="presOf" srcId="{F2107082-264F-4183-BEDB-04FCA6897393}" destId="{3D07191A-8B74-4B9A-B013-EDA59D8B0908}" srcOrd="0" destOrd="0" presId="urn:microsoft.com/office/officeart/2005/8/layout/process1"/>
    <dgm:cxn modelId="{490EA853-CA17-4E92-A2C1-E541B9FCE416}" srcId="{C4D15679-5704-45FB-9275-49C98BE401B6}" destId="{F2107082-264F-4183-BEDB-04FCA6897393}" srcOrd="0" destOrd="0" parTransId="{175BC993-C7AB-4A37-B568-D76A744FA23C}" sibTransId="{2973A86C-B906-4A35-8913-6F056DD29831}"/>
    <dgm:cxn modelId="{E516EDD2-69E9-48CD-8868-92DBA5387EDB}" type="presOf" srcId="{2973A86C-B906-4A35-8913-6F056DD29831}" destId="{9221B450-25AE-4748-870D-AD68DC95FCA9}" srcOrd="1" destOrd="0" presId="urn:microsoft.com/office/officeart/2005/8/layout/process1"/>
    <dgm:cxn modelId="{71DCADD7-AB6C-46C9-99EE-F6D5B20012B3}" type="presOf" srcId="{2973A86C-B906-4A35-8913-6F056DD29831}" destId="{4C772CCD-44D9-4CEE-9C3D-9A0A7B0A397E}" srcOrd="0" destOrd="0" presId="urn:microsoft.com/office/officeart/2005/8/layout/process1"/>
    <dgm:cxn modelId="{6195E8DA-29B9-45FD-B573-7B19171884F4}" type="presOf" srcId="{C4D15679-5704-45FB-9275-49C98BE401B6}" destId="{A2AB0021-80A2-4502-AD1A-87E7D589925A}" srcOrd="0" destOrd="0" presId="urn:microsoft.com/office/officeart/2005/8/layout/process1"/>
    <dgm:cxn modelId="{78ADA4EA-35A0-463B-9015-97147412FCD7}" srcId="{C4D15679-5704-45FB-9275-49C98BE401B6}" destId="{43FB5362-7CF9-4A0A-9EA2-1D10DBFBB434}" srcOrd="1" destOrd="0" parTransId="{7CB08473-AA82-47AD-A9BC-97C0A6E5DC7D}" sibTransId="{56DB6B22-B862-4594-9C37-42C511E13015}"/>
    <dgm:cxn modelId="{1259FFF1-19C1-4FA5-B5B1-9F70CAB54A79}" type="presOf" srcId="{43FB5362-7CF9-4A0A-9EA2-1D10DBFBB434}" destId="{6D6F8A6B-0CC1-4E7C-988A-D488022F03D6}" srcOrd="0" destOrd="0" presId="urn:microsoft.com/office/officeart/2005/8/layout/process1"/>
    <dgm:cxn modelId="{A2923B49-4383-434D-AF66-B0E6F6D0DF3C}" type="presParOf" srcId="{A2AB0021-80A2-4502-AD1A-87E7D589925A}" destId="{3D07191A-8B74-4B9A-B013-EDA59D8B0908}" srcOrd="0" destOrd="0" presId="urn:microsoft.com/office/officeart/2005/8/layout/process1"/>
    <dgm:cxn modelId="{493BB48A-E098-457B-932B-08A77EACC389}" type="presParOf" srcId="{A2AB0021-80A2-4502-AD1A-87E7D589925A}" destId="{4C772CCD-44D9-4CEE-9C3D-9A0A7B0A397E}" srcOrd="1" destOrd="0" presId="urn:microsoft.com/office/officeart/2005/8/layout/process1"/>
    <dgm:cxn modelId="{9B608936-6D65-4F07-AE10-EF11ECBC9701}" type="presParOf" srcId="{4C772CCD-44D9-4CEE-9C3D-9A0A7B0A397E}" destId="{9221B450-25AE-4748-870D-AD68DC95FCA9}" srcOrd="0" destOrd="0" presId="urn:microsoft.com/office/officeart/2005/8/layout/process1"/>
    <dgm:cxn modelId="{98C87629-0443-4E69-9D20-56AA25F357F7}" type="presParOf" srcId="{A2AB0021-80A2-4502-AD1A-87E7D589925A}" destId="{6D6F8A6B-0CC1-4E7C-988A-D488022F03D6}"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3168A4-0AEB-4692-B201-1F265B258E73}" type="doc">
      <dgm:prSet loTypeId="urn:microsoft.com/office/officeart/2005/8/layout/process1" loCatId="process" qsTypeId="urn:microsoft.com/office/officeart/2005/8/quickstyle/simple1" qsCatId="simple" csTypeId="urn:microsoft.com/office/officeart/2005/8/colors/colorful2" csCatId="colorful" phldr="1"/>
      <dgm:spPr/>
    </dgm:pt>
    <dgm:pt modelId="{E12670EF-0171-4956-BA71-05373B4C1D72}">
      <dgm:prSet phldrT="[Text]"/>
      <dgm:spPr/>
      <dgm:t>
        <a:bodyPr/>
        <a:lstStyle/>
        <a:p>
          <a:r>
            <a:rPr lang="en-US" dirty="0"/>
            <a:t>What is the issue or concern?</a:t>
          </a:r>
        </a:p>
      </dgm:t>
    </dgm:pt>
    <dgm:pt modelId="{A1AD2134-A3B4-4456-A609-FBD1264B550A}" type="parTrans" cxnId="{87F07671-8937-4534-B9BA-71C750977058}">
      <dgm:prSet/>
      <dgm:spPr/>
      <dgm:t>
        <a:bodyPr/>
        <a:lstStyle/>
        <a:p>
          <a:endParaRPr lang="en-US"/>
        </a:p>
      </dgm:t>
    </dgm:pt>
    <dgm:pt modelId="{F5803827-705C-47BF-809C-B9396B85DB8E}" type="sibTrans" cxnId="{87F07671-8937-4534-B9BA-71C750977058}">
      <dgm:prSet/>
      <dgm:spPr/>
      <dgm:t>
        <a:bodyPr/>
        <a:lstStyle/>
        <a:p>
          <a:endParaRPr lang="en-US"/>
        </a:p>
      </dgm:t>
    </dgm:pt>
    <dgm:pt modelId="{7A67A7C9-F4FF-422A-A324-7D2CA168FCBC}">
      <dgm:prSet phldrT="[Text]"/>
      <dgm:spPr/>
      <dgm:t>
        <a:bodyPr/>
        <a:lstStyle/>
        <a:p>
          <a:r>
            <a:rPr lang="en-US" dirty="0"/>
            <a:t>Is it within the BZA/ZC’s jurisdiction?</a:t>
          </a:r>
        </a:p>
      </dgm:t>
    </dgm:pt>
    <dgm:pt modelId="{CBD83DF1-6C37-4025-8D9E-3B8239A6E193}" type="parTrans" cxnId="{A507244B-D66C-491D-AEE3-A055AFCA6337}">
      <dgm:prSet/>
      <dgm:spPr/>
      <dgm:t>
        <a:bodyPr/>
        <a:lstStyle/>
        <a:p>
          <a:endParaRPr lang="en-US"/>
        </a:p>
      </dgm:t>
    </dgm:pt>
    <dgm:pt modelId="{9BFA9B71-7A60-4541-B0A5-1F11B719D322}" type="sibTrans" cxnId="{A507244B-D66C-491D-AEE3-A055AFCA6337}">
      <dgm:prSet/>
      <dgm:spPr/>
      <dgm:t>
        <a:bodyPr/>
        <a:lstStyle/>
        <a:p>
          <a:endParaRPr lang="en-US"/>
        </a:p>
      </dgm:t>
    </dgm:pt>
    <dgm:pt modelId="{A286A00C-3F36-4DF7-B481-3952DFD74E3B}">
      <dgm:prSet phldrT="[Text]"/>
      <dgm:spPr/>
      <dgm:t>
        <a:bodyPr/>
        <a:lstStyle/>
        <a:p>
          <a:r>
            <a:rPr lang="en-US" dirty="0"/>
            <a:t>Is it related to the zoning relief requested?</a:t>
          </a:r>
        </a:p>
      </dgm:t>
    </dgm:pt>
    <dgm:pt modelId="{521166B7-613F-4E1D-9F9B-E00A7193A794}" type="parTrans" cxnId="{B60389D4-CED6-4B77-A455-687D8DAFADD5}">
      <dgm:prSet/>
      <dgm:spPr/>
      <dgm:t>
        <a:bodyPr/>
        <a:lstStyle/>
        <a:p>
          <a:endParaRPr lang="en-US"/>
        </a:p>
      </dgm:t>
    </dgm:pt>
    <dgm:pt modelId="{3E456083-59FF-4054-99CA-08DD2D37B6A3}" type="sibTrans" cxnId="{B60389D4-CED6-4B77-A455-687D8DAFADD5}">
      <dgm:prSet/>
      <dgm:spPr/>
      <dgm:t>
        <a:bodyPr/>
        <a:lstStyle/>
        <a:p>
          <a:endParaRPr lang="en-US"/>
        </a:p>
      </dgm:t>
    </dgm:pt>
    <dgm:pt modelId="{77C2F982-3121-447C-823B-43FB25B159AA}" type="pres">
      <dgm:prSet presAssocID="{643168A4-0AEB-4692-B201-1F265B258E73}" presName="Name0" presStyleCnt="0">
        <dgm:presLayoutVars>
          <dgm:dir/>
          <dgm:resizeHandles val="exact"/>
        </dgm:presLayoutVars>
      </dgm:prSet>
      <dgm:spPr/>
    </dgm:pt>
    <dgm:pt modelId="{A946AAE7-95CC-4A07-A527-D705F20D4909}" type="pres">
      <dgm:prSet presAssocID="{E12670EF-0171-4956-BA71-05373B4C1D72}" presName="node" presStyleLbl="node1" presStyleIdx="0" presStyleCnt="3" custScaleX="186108" custScaleY="184986">
        <dgm:presLayoutVars>
          <dgm:bulletEnabled val="1"/>
        </dgm:presLayoutVars>
      </dgm:prSet>
      <dgm:spPr/>
    </dgm:pt>
    <dgm:pt modelId="{BF70422A-FFE6-4AA2-8D0B-2A4CE81EE2B5}" type="pres">
      <dgm:prSet presAssocID="{F5803827-705C-47BF-809C-B9396B85DB8E}" presName="sibTrans" presStyleLbl="sibTrans2D1" presStyleIdx="0" presStyleCnt="2"/>
      <dgm:spPr/>
    </dgm:pt>
    <dgm:pt modelId="{D2A169F0-3718-4F4A-A469-1FC7D9221596}" type="pres">
      <dgm:prSet presAssocID="{F5803827-705C-47BF-809C-B9396B85DB8E}" presName="connectorText" presStyleLbl="sibTrans2D1" presStyleIdx="0" presStyleCnt="2"/>
      <dgm:spPr/>
    </dgm:pt>
    <dgm:pt modelId="{A4FCEB46-9762-4566-BC4A-E1F61059E82B}" type="pres">
      <dgm:prSet presAssocID="{7A67A7C9-F4FF-422A-A324-7D2CA168FCBC}" presName="node" presStyleLbl="node1" presStyleIdx="1" presStyleCnt="3" custScaleX="178612" custScaleY="182933">
        <dgm:presLayoutVars>
          <dgm:bulletEnabled val="1"/>
        </dgm:presLayoutVars>
      </dgm:prSet>
      <dgm:spPr/>
    </dgm:pt>
    <dgm:pt modelId="{BE5B1649-520E-4ECB-A9AF-C0C65603E9D0}" type="pres">
      <dgm:prSet presAssocID="{9BFA9B71-7A60-4541-B0A5-1F11B719D322}" presName="sibTrans" presStyleLbl="sibTrans2D1" presStyleIdx="1" presStyleCnt="2"/>
      <dgm:spPr/>
    </dgm:pt>
    <dgm:pt modelId="{F4368D24-E94A-47F8-81A8-4C9730141C66}" type="pres">
      <dgm:prSet presAssocID="{9BFA9B71-7A60-4541-B0A5-1F11B719D322}" presName="connectorText" presStyleLbl="sibTrans2D1" presStyleIdx="1" presStyleCnt="2"/>
      <dgm:spPr/>
    </dgm:pt>
    <dgm:pt modelId="{619B33A6-DD5F-47F3-ACA8-8035F2AB04E8}" type="pres">
      <dgm:prSet presAssocID="{A286A00C-3F36-4DF7-B481-3952DFD74E3B}" presName="node" presStyleLbl="node1" presStyleIdx="2" presStyleCnt="3" custScaleX="203257" custScaleY="184072">
        <dgm:presLayoutVars>
          <dgm:bulletEnabled val="1"/>
        </dgm:presLayoutVars>
      </dgm:prSet>
      <dgm:spPr/>
    </dgm:pt>
  </dgm:ptLst>
  <dgm:cxnLst>
    <dgm:cxn modelId="{52096E0A-2E1B-4530-AFC4-22BA7F0C4807}" type="presOf" srcId="{F5803827-705C-47BF-809C-B9396B85DB8E}" destId="{D2A169F0-3718-4F4A-A469-1FC7D9221596}" srcOrd="1" destOrd="0" presId="urn:microsoft.com/office/officeart/2005/8/layout/process1"/>
    <dgm:cxn modelId="{DE5C1D14-57C6-4A4A-A443-DFC0C1FBDA55}" type="presOf" srcId="{E12670EF-0171-4956-BA71-05373B4C1D72}" destId="{A946AAE7-95CC-4A07-A527-D705F20D4909}" srcOrd="0" destOrd="0" presId="urn:microsoft.com/office/officeart/2005/8/layout/process1"/>
    <dgm:cxn modelId="{678D1B31-1BF3-4780-879D-AFDB7C311C54}" type="presOf" srcId="{643168A4-0AEB-4692-B201-1F265B258E73}" destId="{77C2F982-3121-447C-823B-43FB25B159AA}" srcOrd="0" destOrd="0" presId="urn:microsoft.com/office/officeart/2005/8/layout/process1"/>
    <dgm:cxn modelId="{A507244B-D66C-491D-AEE3-A055AFCA6337}" srcId="{643168A4-0AEB-4692-B201-1F265B258E73}" destId="{7A67A7C9-F4FF-422A-A324-7D2CA168FCBC}" srcOrd="1" destOrd="0" parTransId="{CBD83DF1-6C37-4025-8D9E-3B8239A6E193}" sibTransId="{9BFA9B71-7A60-4541-B0A5-1F11B719D322}"/>
    <dgm:cxn modelId="{87F07671-8937-4534-B9BA-71C750977058}" srcId="{643168A4-0AEB-4692-B201-1F265B258E73}" destId="{E12670EF-0171-4956-BA71-05373B4C1D72}" srcOrd="0" destOrd="0" parTransId="{A1AD2134-A3B4-4456-A609-FBD1264B550A}" sibTransId="{F5803827-705C-47BF-809C-B9396B85DB8E}"/>
    <dgm:cxn modelId="{B0E2F851-FD25-4013-B639-E007D4A78112}" type="presOf" srcId="{9BFA9B71-7A60-4541-B0A5-1F11B719D322}" destId="{BE5B1649-520E-4ECB-A9AF-C0C65603E9D0}" srcOrd="0" destOrd="0" presId="urn:microsoft.com/office/officeart/2005/8/layout/process1"/>
    <dgm:cxn modelId="{A38B0379-47CE-4DDC-90C3-016390810236}" type="presOf" srcId="{7A67A7C9-F4FF-422A-A324-7D2CA168FCBC}" destId="{A4FCEB46-9762-4566-BC4A-E1F61059E82B}" srcOrd="0" destOrd="0" presId="urn:microsoft.com/office/officeart/2005/8/layout/process1"/>
    <dgm:cxn modelId="{F57BDE82-EE50-4A75-A35B-CC75BCB36AE5}" type="presOf" srcId="{9BFA9B71-7A60-4541-B0A5-1F11B719D322}" destId="{F4368D24-E94A-47F8-81A8-4C9730141C66}" srcOrd="1" destOrd="0" presId="urn:microsoft.com/office/officeart/2005/8/layout/process1"/>
    <dgm:cxn modelId="{B60389D4-CED6-4B77-A455-687D8DAFADD5}" srcId="{643168A4-0AEB-4692-B201-1F265B258E73}" destId="{A286A00C-3F36-4DF7-B481-3952DFD74E3B}" srcOrd="2" destOrd="0" parTransId="{521166B7-613F-4E1D-9F9B-E00A7193A794}" sibTransId="{3E456083-59FF-4054-99CA-08DD2D37B6A3}"/>
    <dgm:cxn modelId="{6A45EFD9-C1A5-43B7-8CF2-6B6B973D3E61}" type="presOf" srcId="{A286A00C-3F36-4DF7-B481-3952DFD74E3B}" destId="{619B33A6-DD5F-47F3-ACA8-8035F2AB04E8}" srcOrd="0" destOrd="0" presId="urn:microsoft.com/office/officeart/2005/8/layout/process1"/>
    <dgm:cxn modelId="{100985F5-8BC5-4D55-9625-4372B9BFB0A2}" type="presOf" srcId="{F5803827-705C-47BF-809C-B9396B85DB8E}" destId="{BF70422A-FFE6-4AA2-8D0B-2A4CE81EE2B5}" srcOrd="0" destOrd="0" presId="urn:microsoft.com/office/officeart/2005/8/layout/process1"/>
    <dgm:cxn modelId="{A21BFF39-368A-4C1F-8703-8355BB56DCD5}" type="presParOf" srcId="{77C2F982-3121-447C-823B-43FB25B159AA}" destId="{A946AAE7-95CC-4A07-A527-D705F20D4909}" srcOrd="0" destOrd="0" presId="urn:microsoft.com/office/officeart/2005/8/layout/process1"/>
    <dgm:cxn modelId="{B70AE076-58CA-430D-B9BB-CE0E50B238E3}" type="presParOf" srcId="{77C2F982-3121-447C-823B-43FB25B159AA}" destId="{BF70422A-FFE6-4AA2-8D0B-2A4CE81EE2B5}" srcOrd="1" destOrd="0" presId="urn:microsoft.com/office/officeart/2005/8/layout/process1"/>
    <dgm:cxn modelId="{5E1C048C-B2C5-44DE-963D-DF234C48F87E}" type="presParOf" srcId="{BF70422A-FFE6-4AA2-8D0B-2A4CE81EE2B5}" destId="{D2A169F0-3718-4F4A-A469-1FC7D9221596}" srcOrd="0" destOrd="0" presId="urn:microsoft.com/office/officeart/2005/8/layout/process1"/>
    <dgm:cxn modelId="{0F7F53C7-4017-44CF-BB05-94D55457FE13}" type="presParOf" srcId="{77C2F982-3121-447C-823B-43FB25B159AA}" destId="{A4FCEB46-9762-4566-BC4A-E1F61059E82B}" srcOrd="2" destOrd="0" presId="urn:microsoft.com/office/officeart/2005/8/layout/process1"/>
    <dgm:cxn modelId="{9BD770A4-C96A-4E2E-A865-614C6E968A0F}" type="presParOf" srcId="{77C2F982-3121-447C-823B-43FB25B159AA}" destId="{BE5B1649-520E-4ECB-A9AF-C0C65603E9D0}" srcOrd="3" destOrd="0" presId="urn:microsoft.com/office/officeart/2005/8/layout/process1"/>
    <dgm:cxn modelId="{70717542-E310-4287-9742-C10056A4E869}" type="presParOf" srcId="{BE5B1649-520E-4ECB-A9AF-C0C65603E9D0}" destId="{F4368D24-E94A-47F8-81A8-4C9730141C66}" srcOrd="0" destOrd="0" presId="urn:microsoft.com/office/officeart/2005/8/layout/process1"/>
    <dgm:cxn modelId="{9880D760-E190-4380-91A8-CECBA064983B}" type="presParOf" srcId="{77C2F982-3121-447C-823B-43FB25B159AA}" destId="{619B33A6-DD5F-47F3-ACA8-8035F2AB04E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93AF33-F421-4D12-B590-0C8CABE1A6D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74FCC7A-1DCD-4FB3-B1FC-6C407D8EB36C}">
      <dgm:prSet phldrT="[Text]"/>
      <dgm:spPr/>
      <dgm:t>
        <a:bodyPr/>
        <a:lstStyle/>
        <a:p>
          <a:pPr>
            <a:buFont typeface="Arial" panose="020B0604020202020204" pitchFamily="34" charset="0"/>
            <a:buChar char="•"/>
          </a:pPr>
          <a:r>
            <a:rPr lang="en-US" dirty="0"/>
            <a:t>Affordable housing</a:t>
          </a:r>
        </a:p>
      </dgm:t>
    </dgm:pt>
    <dgm:pt modelId="{A074BF64-CD24-48CD-8972-54F08B5076F5}" type="parTrans" cxnId="{44B91F31-DE0D-43BC-8373-B0612B8FB5EC}">
      <dgm:prSet/>
      <dgm:spPr/>
      <dgm:t>
        <a:bodyPr/>
        <a:lstStyle/>
        <a:p>
          <a:endParaRPr lang="en-US"/>
        </a:p>
      </dgm:t>
    </dgm:pt>
    <dgm:pt modelId="{BEBDF665-1C1A-47FD-9C74-8F9FBEB060DB}" type="sibTrans" cxnId="{44B91F31-DE0D-43BC-8373-B0612B8FB5EC}">
      <dgm:prSet/>
      <dgm:spPr/>
      <dgm:t>
        <a:bodyPr/>
        <a:lstStyle/>
        <a:p>
          <a:endParaRPr lang="en-US"/>
        </a:p>
      </dgm:t>
    </dgm:pt>
    <dgm:pt modelId="{3EF83677-74C7-432D-93C7-B781934B369F}">
      <dgm:prSet phldrT="[Text]"/>
      <dgm:spPr/>
      <dgm:t>
        <a:bodyPr/>
        <a:lstStyle/>
        <a:p>
          <a:pPr>
            <a:buFont typeface="Arial" panose="020B0604020202020204" pitchFamily="34" charset="0"/>
            <a:buChar char="•"/>
          </a:pPr>
          <a:r>
            <a:rPr lang="en-US" dirty="0"/>
            <a:t>Employment and training opportunities</a:t>
          </a:r>
        </a:p>
      </dgm:t>
    </dgm:pt>
    <dgm:pt modelId="{F327C3BF-BF3F-4EC0-8C26-D4B651C0BFF6}" type="parTrans" cxnId="{DD06C839-2BC0-48AC-94CC-5500EA1F8479}">
      <dgm:prSet/>
      <dgm:spPr/>
      <dgm:t>
        <a:bodyPr/>
        <a:lstStyle/>
        <a:p>
          <a:endParaRPr lang="en-US"/>
        </a:p>
      </dgm:t>
    </dgm:pt>
    <dgm:pt modelId="{01CD027E-1861-44B2-872C-1D8C94101934}" type="sibTrans" cxnId="{DD06C839-2BC0-48AC-94CC-5500EA1F8479}">
      <dgm:prSet/>
      <dgm:spPr/>
      <dgm:t>
        <a:bodyPr/>
        <a:lstStyle/>
        <a:p>
          <a:endParaRPr lang="en-US"/>
        </a:p>
      </dgm:t>
    </dgm:pt>
    <dgm:pt modelId="{438CAC60-C356-48E2-9930-BC07AFD714CF}">
      <dgm:prSet phldrT="[Text]"/>
      <dgm:spPr/>
      <dgm:t>
        <a:bodyPr/>
        <a:lstStyle/>
        <a:p>
          <a:pPr>
            <a:buFont typeface="Arial" panose="020B0604020202020204" pitchFamily="34" charset="0"/>
            <a:buChar char="•"/>
          </a:pPr>
          <a:r>
            <a:rPr lang="en-US" dirty="0"/>
            <a:t>Mass transit improvements</a:t>
          </a:r>
        </a:p>
      </dgm:t>
    </dgm:pt>
    <dgm:pt modelId="{DB9D96F9-A2D7-4479-A63B-9CD87498B311}" type="parTrans" cxnId="{E139FCFA-CC64-4164-A800-F2291865944F}">
      <dgm:prSet/>
      <dgm:spPr/>
      <dgm:t>
        <a:bodyPr/>
        <a:lstStyle/>
        <a:p>
          <a:endParaRPr lang="en-US"/>
        </a:p>
      </dgm:t>
    </dgm:pt>
    <dgm:pt modelId="{BA97C4F9-3664-4C46-A855-3F698254E098}" type="sibTrans" cxnId="{E139FCFA-CC64-4164-A800-F2291865944F}">
      <dgm:prSet/>
      <dgm:spPr/>
      <dgm:t>
        <a:bodyPr/>
        <a:lstStyle/>
        <a:p>
          <a:endParaRPr lang="en-US"/>
        </a:p>
      </dgm:t>
    </dgm:pt>
    <dgm:pt modelId="{3FB23D54-52A2-4E0B-A4D9-F691A0A67A49}">
      <dgm:prSet phldrT="[Text]"/>
      <dgm:spPr/>
      <dgm:t>
        <a:bodyPr/>
        <a:lstStyle/>
        <a:p>
          <a:r>
            <a:rPr lang="en-US" dirty="0"/>
            <a:t>Superior urban design and architecture</a:t>
          </a:r>
        </a:p>
      </dgm:t>
    </dgm:pt>
    <dgm:pt modelId="{892ED615-01B5-47E0-9825-BF7FB7A028B7}" type="parTrans" cxnId="{77DCD79D-84BF-4055-A127-9F445F4C957D}">
      <dgm:prSet/>
      <dgm:spPr/>
      <dgm:t>
        <a:bodyPr/>
        <a:lstStyle/>
        <a:p>
          <a:endParaRPr lang="en-US"/>
        </a:p>
      </dgm:t>
    </dgm:pt>
    <dgm:pt modelId="{51C9A293-8440-4525-A3DC-6BDD8519DB67}" type="sibTrans" cxnId="{77DCD79D-84BF-4055-A127-9F445F4C957D}">
      <dgm:prSet/>
      <dgm:spPr/>
      <dgm:t>
        <a:bodyPr/>
        <a:lstStyle/>
        <a:p>
          <a:endParaRPr lang="en-US"/>
        </a:p>
      </dgm:t>
    </dgm:pt>
    <dgm:pt modelId="{250373C4-9EBF-4B9D-96D0-973D35EFCD8A}">
      <dgm:prSet phldrT="[Text]"/>
      <dgm:spPr/>
      <dgm:t>
        <a:bodyPr/>
        <a:lstStyle/>
        <a:p>
          <a:r>
            <a:rPr lang="en-US" dirty="0"/>
            <a:t>Environmental and sustainable benefits</a:t>
          </a:r>
        </a:p>
      </dgm:t>
    </dgm:pt>
    <dgm:pt modelId="{37ADCC6F-643C-4C73-92FD-503247CAA7E2}" type="parTrans" cxnId="{72A9DEC2-D47D-42F8-BA24-24756ACEAFEB}">
      <dgm:prSet/>
      <dgm:spPr/>
      <dgm:t>
        <a:bodyPr/>
        <a:lstStyle/>
        <a:p>
          <a:endParaRPr lang="en-US"/>
        </a:p>
      </dgm:t>
    </dgm:pt>
    <dgm:pt modelId="{33ED2931-2154-4A4A-8FC7-8D9F7CBBE8CB}" type="sibTrans" cxnId="{72A9DEC2-D47D-42F8-BA24-24756ACEAFEB}">
      <dgm:prSet/>
      <dgm:spPr/>
      <dgm:t>
        <a:bodyPr/>
        <a:lstStyle/>
        <a:p>
          <a:endParaRPr lang="en-US"/>
        </a:p>
      </dgm:t>
    </dgm:pt>
    <dgm:pt modelId="{29F6DF01-3127-4CB6-BF4E-7E5021529C1A}" type="pres">
      <dgm:prSet presAssocID="{8F93AF33-F421-4D12-B590-0C8CABE1A6D7}" presName="diagram" presStyleCnt="0">
        <dgm:presLayoutVars>
          <dgm:dir/>
          <dgm:resizeHandles val="exact"/>
        </dgm:presLayoutVars>
      </dgm:prSet>
      <dgm:spPr/>
    </dgm:pt>
    <dgm:pt modelId="{A147BBED-F559-4D5C-82FC-A037876249EB}" type="pres">
      <dgm:prSet presAssocID="{774FCC7A-1DCD-4FB3-B1FC-6C407D8EB36C}" presName="node" presStyleLbl="node1" presStyleIdx="0" presStyleCnt="5">
        <dgm:presLayoutVars>
          <dgm:bulletEnabled val="1"/>
        </dgm:presLayoutVars>
      </dgm:prSet>
      <dgm:spPr/>
    </dgm:pt>
    <dgm:pt modelId="{098D8458-6F2E-4D1C-B686-352E8F89DBD3}" type="pres">
      <dgm:prSet presAssocID="{BEBDF665-1C1A-47FD-9C74-8F9FBEB060DB}" presName="sibTrans" presStyleCnt="0"/>
      <dgm:spPr/>
    </dgm:pt>
    <dgm:pt modelId="{F86D88A5-B323-4F3D-AB59-951D70A6D60B}" type="pres">
      <dgm:prSet presAssocID="{3EF83677-74C7-432D-93C7-B781934B369F}" presName="node" presStyleLbl="node1" presStyleIdx="1" presStyleCnt="5">
        <dgm:presLayoutVars>
          <dgm:bulletEnabled val="1"/>
        </dgm:presLayoutVars>
      </dgm:prSet>
      <dgm:spPr/>
    </dgm:pt>
    <dgm:pt modelId="{E5510BBC-9B44-44ED-89B5-5B76FCF30208}" type="pres">
      <dgm:prSet presAssocID="{01CD027E-1861-44B2-872C-1D8C94101934}" presName="sibTrans" presStyleCnt="0"/>
      <dgm:spPr/>
    </dgm:pt>
    <dgm:pt modelId="{0648EC94-43DA-4DC1-AB63-CDA0D4A1B9F8}" type="pres">
      <dgm:prSet presAssocID="{438CAC60-C356-48E2-9930-BC07AFD714CF}" presName="node" presStyleLbl="node1" presStyleIdx="2" presStyleCnt="5">
        <dgm:presLayoutVars>
          <dgm:bulletEnabled val="1"/>
        </dgm:presLayoutVars>
      </dgm:prSet>
      <dgm:spPr/>
    </dgm:pt>
    <dgm:pt modelId="{9C08AC62-48C8-4F99-A8F6-E00BFD651FE1}" type="pres">
      <dgm:prSet presAssocID="{BA97C4F9-3664-4C46-A855-3F698254E098}" presName="sibTrans" presStyleCnt="0"/>
      <dgm:spPr/>
    </dgm:pt>
    <dgm:pt modelId="{03F8F1B5-3C6B-4553-AF0A-5E2FD1977823}" type="pres">
      <dgm:prSet presAssocID="{3FB23D54-52A2-4E0B-A4D9-F691A0A67A49}" presName="node" presStyleLbl="node1" presStyleIdx="3" presStyleCnt="5">
        <dgm:presLayoutVars>
          <dgm:bulletEnabled val="1"/>
        </dgm:presLayoutVars>
      </dgm:prSet>
      <dgm:spPr/>
    </dgm:pt>
    <dgm:pt modelId="{59D52E3C-A818-4D97-B451-10ADF0516245}" type="pres">
      <dgm:prSet presAssocID="{51C9A293-8440-4525-A3DC-6BDD8519DB67}" presName="sibTrans" presStyleCnt="0"/>
      <dgm:spPr/>
    </dgm:pt>
    <dgm:pt modelId="{A8BF7DE8-1EF4-4F80-9202-8C9A9D2DDCD9}" type="pres">
      <dgm:prSet presAssocID="{250373C4-9EBF-4B9D-96D0-973D35EFCD8A}" presName="node" presStyleLbl="node1" presStyleIdx="4" presStyleCnt="5">
        <dgm:presLayoutVars>
          <dgm:bulletEnabled val="1"/>
        </dgm:presLayoutVars>
      </dgm:prSet>
      <dgm:spPr/>
    </dgm:pt>
  </dgm:ptLst>
  <dgm:cxnLst>
    <dgm:cxn modelId="{44B91F31-DE0D-43BC-8373-B0612B8FB5EC}" srcId="{8F93AF33-F421-4D12-B590-0C8CABE1A6D7}" destId="{774FCC7A-1DCD-4FB3-B1FC-6C407D8EB36C}" srcOrd="0" destOrd="0" parTransId="{A074BF64-CD24-48CD-8972-54F08B5076F5}" sibTransId="{BEBDF665-1C1A-47FD-9C74-8F9FBEB060DB}"/>
    <dgm:cxn modelId="{DD06C839-2BC0-48AC-94CC-5500EA1F8479}" srcId="{8F93AF33-F421-4D12-B590-0C8CABE1A6D7}" destId="{3EF83677-74C7-432D-93C7-B781934B369F}" srcOrd="1" destOrd="0" parTransId="{F327C3BF-BF3F-4EC0-8C26-D4B651C0BFF6}" sibTransId="{01CD027E-1861-44B2-872C-1D8C94101934}"/>
    <dgm:cxn modelId="{2FF4B452-952E-4E24-AD85-D2F32F204399}" type="presOf" srcId="{438CAC60-C356-48E2-9930-BC07AFD714CF}" destId="{0648EC94-43DA-4DC1-AB63-CDA0D4A1B9F8}" srcOrd="0" destOrd="0" presId="urn:microsoft.com/office/officeart/2005/8/layout/default"/>
    <dgm:cxn modelId="{7401398C-EC84-4433-AFD5-5E6892A890F3}" type="presOf" srcId="{774FCC7A-1DCD-4FB3-B1FC-6C407D8EB36C}" destId="{A147BBED-F559-4D5C-82FC-A037876249EB}" srcOrd="0" destOrd="0" presId="urn:microsoft.com/office/officeart/2005/8/layout/default"/>
    <dgm:cxn modelId="{D2A93796-2DE1-4BB0-AD95-5CC32AA70140}" type="presOf" srcId="{3FB23D54-52A2-4E0B-A4D9-F691A0A67A49}" destId="{03F8F1B5-3C6B-4553-AF0A-5E2FD1977823}" srcOrd="0" destOrd="0" presId="urn:microsoft.com/office/officeart/2005/8/layout/default"/>
    <dgm:cxn modelId="{F351CB9D-0576-48CF-9662-6AD9D38BCF69}" type="presOf" srcId="{8F93AF33-F421-4D12-B590-0C8CABE1A6D7}" destId="{29F6DF01-3127-4CB6-BF4E-7E5021529C1A}" srcOrd="0" destOrd="0" presId="urn:microsoft.com/office/officeart/2005/8/layout/default"/>
    <dgm:cxn modelId="{77DCD79D-84BF-4055-A127-9F445F4C957D}" srcId="{8F93AF33-F421-4D12-B590-0C8CABE1A6D7}" destId="{3FB23D54-52A2-4E0B-A4D9-F691A0A67A49}" srcOrd="3" destOrd="0" parTransId="{892ED615-01B5-47E0-9825-BF7FB7A028B7}" sibTransId="{51C9A293-8440-4525-A3DC-6BDD8519DB67}"/>
    <dgm:cxn modelId="{8BB3D4B6-3D6A-4D83-8073-2FB45C4F996F}" type="presOf" srcId="{250373C4-9EBF-4B9D-96D0-973D35EFCD8A}" destId="{A8BF7DE8-1EF4-4F80-9202-8C9A9D2DDCD9}" srcOrd="0" destOrd="0" presId="urn:microsoft.com/office/officeart/2005/8/layout/default"/>
    <dgm:cxn modelId="{72A9DEC2-D47D-42F8-BA24-24756ACEAFEB}" srcId="{8F93AF33-F421-4D12-B590-0C8CABE1A6D7}" destId="{250373C4-9EBF-4B9D-96D0-973D35EFCD8A}" srcOrd="4" destOrd="0" parTransId="{37ADCC6F-643C-4C73-92FD-503247CAA7E2}" sibTransId="{33ED2931-2154-4A4A-8FC7-8D9F7CBBE8CB}"/>
    <dgm:cxn modelId="{8A85EFEB-9BA0-4273-9E13-F0D2F9F91895}" type="presOf" srcId="{3EF83677-74C7-432D-93C7-B781934B369F}" destId="{F86D88A5-B323-4F3D-AB59-951D70A6D60B}" srcOrd="0" destOrd="0" presId="urn:microsoft.com/office/officeart/2005/8/layout/default"/>
    <dgm:cxn modelId="{E139FCFA-CC64-4164-A800-F2291865944F}" srcId="{8F93AF33-F421-4D12-B590-0C8CABE1A6D7}" destId="{438CAC60-C356-48E2-9930-BC07AFD714CF}" srcOrd="2" destOrd="0" parTransId="{DB9D96F9-A2D7-4479-A63B-9CD87498B311}" sibTransId="{BA97C4F9-3664-4C46-A855-3F698254E098}"/>
    <dgm:cxn modelId="{44D7213C-354F-4E91-A02A-6A930F74DFDB}" type="presParOf" srcId="{29F6DF01-3127-4CB6-BF4E-7E5021529C1A}" destId="{A147BBED-F559-4D5C-82FC-A037876249EB}" srcOrd="0" destOrd="0" presId="urn:microsoft.com/office/officeart/2005/8/layout/default"/>
    <dgm:cxn modelId="{383E9C16-8DF6-431E-ABCB-A95B98CC4333}" type="presParOf" srcId="{29F6DF01-3127-4CB6-BF4E-7E5021529C1A}" destId="{098D8458-6F2E-4D1C-B686-352E8F89DBD3}" srcOrd="1" destOrd="0" presId="urn:microsoft.com/office/officeart/2005/8/layout/default"/>
    <dgm:cxn modelId="{DF7A9C1E-0A90-4A48-AA85-ED122689B0C7}" type="presParOf" srcId="{29F6DF01-3127-4CB6-BF4E-7E5021529C1A}" destId="{F86D88A5-B323-4F3D-AB59-951D70A6D60B}" srcOrd="2" destOrd="0" presId="urn:microsoft.com/office/officeart/2005/8/layout/default"/>
    <dgm:cxn modelId="{CB20473A-12F0-4FA3-91E5-A24905193B0E}" type="presParOf" srcId="{29F6DF01-3127-4CB6-BF4E-7E5021529C1A}" destId="{E5510BBC-9B44-44ED-89B5-5B76FCF30208}" srcOrd="3" destOrd="0" presId="urn:microsoft.com/office/officeart/2005/8/layout/default"/>
    <dgm:cxn modelId="{0990860C-2462-414B-A01C-16393B2A6377}" type="presParOf" srcId="{29F6DF01-3127-4CB6-BF4E-7E5021529C1A}" destId="{0648EC94-43DA-4DC1-AB63-CDA0D4A1B9F8}" srcOrd="4" destOrd="0" presId="urn:microsoft.com/office/officeart/2005/8/layout/default"/>
    <dgm:cxn modelId="{BF672EA5-A6F6-4AE6-B11E-78830BD0763B}" type="presParOf" srcId="{29F6DF01-3127-4CB6-BF4E-7E5021529C1A}" destId="{9C08AC62-48C8-4F99-A8F6-E00BFD651FE1}" srcOrd="5" destOrd="0" presId="urn:microsoft.com/office/officeart/2005/8/layout/default"/>
    <dgm:cxn modelId="{BFF7F0B8-F266-4F2B-8DA4-AE3D93E55CE7}" type="presParOf" srcId="{29F6DF01-3127-4CB6-BF4E-7E5021529C1A}" destId="{03F8F1B5-3C6B-4553-AF0A-5E2FD1977823}" srcOrd="6" destOrd="0" presId="urn:microsoft.com/office/officeart/2005/8/layout/default"/>
    <dgm:cxn modelId="{D1333EC4-570E-4158-BE47-6FD95F0450A2}" type="presParOf" srcId="{29F6DF01-3127-4CB6-BF4E-7E5021529C1A}" destId="{59D52E3C-A818-4D97-B451-10ADF0516245}" srcOrd="7" destOrd="0" presId="urn:microsoft.com/office/officeart/2005/8/layout/default"/>
    <dgm:cxn modelId="{33813461-004D-47F5-BEB2-D294B68DBD08}" type="presParOf" srcId="{29F6DF01-3127-4CB6-BF4E-7E5021529C1A}" destId="{A8BF7DE8-1EF4-4F80-9202-8C9A9D2DDCD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5D17FC-DE23-4E04-A8C9-FFDEF2B3CD94}"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US"/>
        </a:p>
      </dgm:t>
    </dgm:pt>
    <dgm:pt modelId="{AEBFEBA4-EA29-453E-887F-1586AB8A0BEB}">
      <dgm:prSet phldrT="[Text]"/>
      <dgm:spPr/>
      <dgm:t>
        <a:bodyPr/>
        <a:lstStyle/>
        <a:p>
          <a:r>
            <a:rPr lang="en-US" dirty="0"/>
            <a:t>January 2020</a:t>
          </a:r>
        </a:p>
      </dgm:t>
    </dgm:pt>
    <dgm:pt modelId="{ED62943B-7FAE-4A52-92A0-5AEAE1766615}" type="parTrans" cxnId="{E87D900E-A46E-4DBD-AE4E-2CCB5A7D7563}">
      <dgm:prSet/>
      <dgm:spPr/>
      <dgm:t>
        <a:bodyPr/>
        <a:lstStyle/>
        <a:p>
          <a:endParaRPr lang="en-US"/>
        </a:p>
      </dgm:t>
    </dgm:pt>
    <dgm:pt modelId="{31D211CE-2240-42F6-9A81-5F7F652E6B76}" type="sibTrans" cxnId="{E87D900E-A46E-4DBD-AE4E-2CCB5A7D7563}">
      <dgm:prSet/>
      <dgm:spPr/>
      <dgm:t>
        <a:bodyPr/>
        <a:lstStyle/>
        <a:p>
          <a:endParaRPr lang="en-US"/>
        </a:p>
      </dgm:t>
    </dgm:pt>
    <dgm:pt modelId="{79CE680A-94E3-4C8D-91AA-9820464C4B14}">
      <dgm:prSet phldrT="[Text]"/>
      <dgm:spPr/>
      <dgm:t>
        <a:bodyPr/>
        <a:lstStyle/>
        <a:p>
          <a:r>
            <a:rPr lang="en-US" b="1" dirty="0"/>
            <a:t>Permit No. 1 </a:t>
          </a:r>
          <a:r>
            <a:rPr lang="en-US" dirty="0"/>
            <a:t>is issued</a:t>
          </a:r>
        </a:p>
      </dgm:t>
    </dgm:pt>
    <dgm:pt modelId="{E0B35E8F-7123-4806-97E7-1933D4109A4D}" type="parTrans" cxnId="{75FA08D8-F71C-41B8-99F2-1DDE08C841C2}">
      <dgm:prSet/>
      <dgm:spPr/>
      <dgm:t>
        <a:bodyPr/>
        <a:lstStyle/>
        <a:p>
          <a:endParaRPr lang="en-US"/>
        </a:p>
      </dgm:t>
    </dgm:pt>
    <dgm:pt modelId="{5B163BB2-7A8F-4114-B448-EAB8A1F94A6C}" type="sibTrans" cxnId="{75FA08D8-F71C-41B8-99F2-1DDE08C841C2}">
      <dgm:prSet/>
      <dgm:spPr/>
      <dgm:t>
        <a:bodyPr/>
        <a:lstStyle/>
        <a:p>
          <a:endParaRPr lang="en-US"/>
        </a:p>
      </dgm:t>
    </dgm:pt>
    <dgm:pt modelId="{C049F60E-AC14-43C6-B3FE-0EA87BBE7782}">
      <dgm:prSet phldrT="[Text]"/>
      <dgm:spPr/>
      <dgm:t>
        <a:bodyPr/>
        <a:lstStyle/>
        <a:p>
          <a:r>
            <a:rPr lang="en-US" dirty="0"/>
            <a:t>The permit contains an error in FAR calculation</a:t>
          </a:r>
        </a:p>
      </dgm:t>
    </dgm:pt>
    <dgm:pt modelId="{2F356A59-04C7-484F-A26F-14259A6C6814}" type="parTrans" cxnId="{7205C29B-C881-46DE-86DF-9EE67F7D1DD7}">
      <dgm:prSet/>
      <dgm:spPr/>
      <dgm:t>
        <a:bodyPr/>
        <a:lstStyle/>
        <a:p>
          <a:endParaRPr lang="en-US"/>
        </a:p>
      </dgm:t>
    </dgm:pt>
    <dgm:pt modelId="{0F062439-6681-4FAE-9C5D-9F7EB3E7CEAC}" type="sibTrans" cxnId="{7205C29B-C881-46DE-86DF-9EE67F7D1DD7}">
      <dgm:prSet/>
      <dgm:spPr/>
      <dgm:t>
        <a:bodyPr/>
        <a:lstStyle/>
        <a:p>
          <a:endParaRPr lang="en-US"/>
        </a:p>
      </dgm:t>
    </dgm:pt>
    <dgm:pt modelId="{DCA23C77-4A66-4867-B863-31BD7D57D07F}">
      <dgm:prSet phldrT="[Text]"/>
      <dgm:spPr/>
      <dgm:t>
        <a:bodyPr/>
        <a:lstStyle/>
        <a:p>
          <a:r>
            <a:rPr lang="en-US" dirty="0"/>
            <a:t>January 2021</a:t>
          </a:r>
        </a:p>
      </dgm:t>
    </dgm:pt>
    <dgm:pt modelId="{900E53F6-1A82-4658-A991-B24E04E0E04C}" type="parTrans" cxnId="{B525E958-83A0-4754-9D99-538DBF1B07D3}">
      <dgm:prSet/>
      <dgm:spPr/>
      <dgm:t>
        <a:bodyPr/>
        <a:lstStyle/>
        <a:p>
          <a:endParaRPr lang="en-US"/>
        </a:p>
      </dgm:t>
    </dgm:pt>
    <dgm:pt modelId="{ECCF3B35-9197-4134-B6BB-B044D5486107}" type="sibTrans" cxnId="{B525E958-83A0-4754-9D99-538DBF1B07D3}">
      <dgm:prSet/>
      <dgm:spPr/>
      <dgm:t>
        <a:bodyPr/>
        <a:lstStyle/>
        <a:p>
          <a:endParaRPr lang="en-US"/>
        </a:p>
      </dgm:t>
    </dgm:pt>
    <dgm:pt modelId="{D32A947A-F742-4116-A0A3-5C03F2898C09}">
      <dgm:prSet phldrT="[Text]"/>
      <dgm:spPr/>
      <dgm:t>
        <a:bodyPr/>
        <a:lstStyle/>
        <a:p>
          <a:r>
            <a:rPr lang="en-US" b="1" dirty="0"/>
            <a:t>Permit No. 2 </a:t>
          </a:r>
          <a:r>
            <a:rPr lang="en-US" dirty="0"/>
            <a:t>is issued</a:t>
          </a:r>
        </a:p>
      </dgm:t>
    </dgm:pt>
    <dgm:pt modelId="{D53AC46D-13FC-475F-9D0D-4137EB41C07C}" type="parTrans" cxnId="{9AC6C7E9-3B65-41C2-839B-8E2699B4F4D1}">
      <dgm:prSet/>
      <dgm:spPr/>
      <dgm:t>
        <a:bodyPr/>
        <a:lstStyle/>
        <a:p>
          <a:endParaRPr lang="en-US"/>
        </a:p>
      </dgm:t>
    </dgm:pt>
    <dgm:pt modelId="{4B14F30F-02C3-4B2D-9B62-6875B1C17A57}" type="sibTrans" cxnId="{9AC6C7E9-3B65-41C2-839B-8E2699B4F4D1}">
      <dgm:prSet/>
      <dgm:spPr/>
      <dgm:t>
        <a:bodyPr/>
        <a:lstStyle/>
        <a:p>
          <a:endParaRPr lang="en-US"/>
        </a:p>
      </dgm:t>
    </dgm:pt>
    <dgm:pt modelId="{1E689782-C01E-4C63-A579-C053F25FC4DB}">
      <dgm:prSet phldrT="[Text]"/>
      <dgm:spPr/>
      <dgm:t>
        <a:bodyPr/>
        <a:lstStyle/>
        <a:p>
          <a:r>
            <a:rPr lang="en-US" dirty="0"/>
            <a:t>Permit No. 2 revises certain aspects of Permit No. 1</a:t>
          </a:r>
        </a:p>
      </dgm:t>
    </dgm:pt>
    <dgm:pt modelId="{60F22494-3599-4CB0-BB37-5B00003F95B5}" type="parTrans" cxnId="{0069C96A-CC12-4E3B-9CD3-A39FEDF4A118}">
      <dgm:prSet/>
      <dgm:spPr/>
      <dgm:t>
        <a:bodyPr/>
        <a:lstStyle/>
        <a:p>
          <a:endParaRPr lang="en-US"/>
        </a:p>
      </dgm:t>
    </dgm:pt>
    <dgm:pt modelId="{BE2BDE93-FB7C-4D13-A323-57023DD4F5CF}" type="sibTrans" cxnId="{0069C96A-CC12-4E3B-9CD3-A39FEDF4A118}">
      <dgm:prSet/>
      <dgm:spPr/>
      <dgm:t>
        <a:bodyPr/>
        <a:lstStyle/>
        <a:p>
          <a:endParaRPr lang="en-US"/>
        </a:p>
      </dgm:t>
    </dgm:pt>
    <dgm:pt modelId="{B555CC6C-2500-47E5-B1D2-6678E8C8B7CC}">
      <dgm:prSet phldrT="[Text]"/>
      <dgm:spPr/>
      <dgm:t>
        <a:bodyPr/>
        <a:lstStyle/>
        <a:p>
          <a:r>
            <a:rPr lang="en-US" dirty="0"/>
            <a:t>The FAR calculation remains the same</a:t>
          </a:r>
        </a:p>
      </dgm:t>
    </dgm:pt>
    <dgm:pt modelId="{08F77668-9DB5-4D77-A2F7-489C4394DADA}" type="parTrans" cxnId="{9B8723E1-B473-4878-BC3C-8453F3A42621}">
      <dgm:prSet/>
      <dgm:spPr/>
      <dgm:t>
        <a:bodyPr/>
        <a:lstStyle/>
        <a:p>
          <a:endParaRPr lang="en-US"/>
        </a:p>
      </dgm:t>
    </dgm:pt>
    <dgm:pt modelId="{1B624DC4-19EF-47F6-A7C5-F25778A48E5D}" type="sibTrans" cxnId="{9B8723E1-B473-4878-BC3C-8453F3A42621}">
      <dgm:prSet/>
      <dgm:spPr/>
      <dgm:t>
        <a:bodyPr/>
        <a:lstStyle/>
        <a:p>
          <a:endParaRPr lang="en-US"/>
        </a:p>
      </dgm:t>
    </dgm:pt>
    <dgm:pt modelId="{A96206E3-BB12-4F66-A6B4-7DBE8D5D67CD}" type="pres">
      <dgm:prSet presAssocID="{545D17FC-DE23-4E04-A8C9-FFDEF2B3CD94}" presName="Name0" presStyleCnt="0">
        <dgm:presLayoutVars>
          <dgm:chMax/>
          <dgm:chPref val="3"/>
          <dgm:dir/>
          <dgm:animOne val="branch"/>
          <dgm:animLvl val="lvl"/>
        </dgm:presLayoutVars>
      </dgm:prSet>
      <dgm:spPr/>
    </dgm:pt>
    <dgm:pt modelId="{5CF0F485-C467-4564-A86B-6709783D81F6}" type="pres">
      <dgm:prSet presAssocID="{AEBFEBA4-EA29-453E-887F-1586AB8A0BEB}" presName="composite" presStyleCnt="0"/>
      <dgm:spPr/>
    </dgm:pt>
    <dgm:pt modelId="{63F83B1A-A6A1-4854-96E7-6038A1B8865A}" type="pres">
      <dgm:prSet presAssocID="{AEBFEBA4-EA29-453E-887F-1586AB8A0BEB}" presName="FirstChild" presStyleLbl="revTx" presStyleIdx="0" presStyleCnt="4">
        <dgm:presLayoutVars>
          <dgm:chMax val="0"/>
          <dgm:chPref val="0"/>
          <dgm:bulletEnabled val="1"/>
        </dgm:presLayoutVars>
      </dgm:prSet>
      <dgm:spPr/>
    </dgm:pt>
    <dgm:pt modelId="{8B7C16FF-F88F-4FDC-A3CC-CAFA31CFDBEE}" type="pres">
      <dgm:prSet presAssocID="{AEBFEBA4-EA29-453E-887F-1586AB8A0BEB}" presName="Parent" presStyleLbl="alignNode1" presStyleIdx="0" presStyleCnt="2">
        <dgm:presLayoutVars>
          <dgm:chMax val="3"/>
          <dgm:chPref val="3"/>
          <dgm:bulletEnabled val="1"/>
        </dgm:presLayoutVars>
      </dgm:prSet>
      <dgm:spPr/>
    </dgm:pt>
    <dgm:pt modelId="{F66E4117-B18F-4FEB-A68A-9C8FD79A8842}" type="pres">
      <dgm:prSet presAssocID="{AEBFEBA4-EA29-453E-887F-1586AB8A0BEB}" presName="Accent" presStyleLbl="parChTrans1D1" presStyleIdx="0" presStyleCnt="2"/>
      <dgm:spPr/>
    </dgm:pt>
    <dgm:pt modelId="{31B12306-6127-4760-B29A-170CDDDAF188}" type="pres">
      <dgm:prSet presAssocID="{AEBFEBA4-EA29-453E-887F-1586AB8A0BEB}" presName="Child" presStyleLbl="revTx" presStyleIdx="1" presStyleCnt="4" custScaleY="42897">
        <dgm:presLayoutVars>
          <dgm:chMax val="0"/>
          <dgm:chPref val="0"/>
          <dgm:bulletEnabled val="1"/>
        </dgm:presLayoutVars>
      </dgm:prSet>
      <dgm:spPr/>
    </dgm:pt>
    <dgm:pt modelId="{C74EF92E-2D19-44CE-AB60-9C2037BEAFE8}" type="pres">
      <dgm:prSet presAssocID="{31D211CE-2240-42F6-9A81-5F7F652E6B76}" presName="sibTrans" presStyleCnt="0"/>
      <dgm:spPr/>
    </dgm:pt>
    <dgm:pt modelId="{15FA1691-6B32-4EF3-B5F2-1F5E0E2C90ED}" type="pres">
      <dgm:prSet presAssocID="{DCA23C77-4A66-4867-B863-31BD7D57D07F}" presName="composite" presStyleCnt="0"/>
      <dgm:spPr/>
    </dgm:pt>
    <dgm:pt modelId="{63512CCA-ECC2-46C9-AFDE-4C021D30FBEA}" type="pres">
      <dgm:prSet presAssocID="{DCA23C77-4A66-4867-B863-31BD7D57D07F}" presName="FirstChild" presStyleLbl="revTx" presStyleIdx="2" presStyleCnt="4">
        <dgm:presLayoutVars>
          <dgm:chMax val="0"/>
          <dgm:chPref val="0"/>
          <dgm:bulletEnabled val="1"/>
        </dgm:presLayoutVars>
      </dgm:prSet>
      <dgm:spPr/>
    </dgm:pt>
    <dgm:pt modelId="{2F1211F5-984D-4948-B095-C8B51A1D489C}" type="pres">
      <dgm:prSet presAssocID="{DCA23C77-4A66-4867-B863-31BD7D57D07F}" presName="Parent" presStyleLbl="alignNode1" presStyleIdx="1" presStyleCnt="2">
        <dgm:presLayoutVars>
          <dgm:chMax val="3"/>
          <dgm:chPref val="3"/>
          <dgm:bulletEnabled val="1"/>
        </dgm:presLayoutVars>
      </dgm:prSet>
      <dgm:spPr/>
    </dgm:pt>
    <dgm:pt modelId="{6EC6CD4F-5AC3-438C-AD2D-F1BE0D37117F}" type="pres">
      <dgm:prSet presAssocID="{DCA23C77-4A66-4867-B863-31BD7D57D07F}" presName="Accent" presStyleLbl="parChTrans1D1" presStyleIdx="1" presStyleCnt="2"/>
      <dgm:spPr/>
    </dgm:pt>
    <dgm:pt modelId="{F6965F49-5BA6-4C82-86C2-00988E959B7A}" type="pres">
      <dgm:prSet presAssocID="{DCA23C77-4A66-4867-B863-31BD7D57D07F}" presName="Child" presStyleLbl="revTx" presStyleIdx="3" presStyleCnt="4" custScaleY="66759">
        <dgm:presLayoutVars>
          <dgm:chMax val="0"/>
          <dgm:chPref val="0"/>
          <dgm:bulletEnabled val="1"/>
        </dgm:presLayoutVars>
      </dgm:prSet>
      <dgm:spPr/>
    </dgm:pt>
  </dgm:ptLst>
  <dgm:cxnLst>
    <dgm:cxn modelId="{E87D900E-A46E-4DBD-AE4E-2CCB5A7D7563}" srcId="{545D17FC-DE23-4E04-A8C9-FFDEF2B3CD94}" destId="{AEBFEBA4-EA29-453E-887F-1586AB8A0BEB}" srcOrd="0" destOrd="0" parTransId="{ED62943B-7FAE-4A52-92A0-5AEAE1766615}" sibTransId="{31D211CE-2240-42F6-9A81-5F7F652E6B76}"/>
    <dgm:cxn modelId="{A168E826-1CBD-407D-B40A-5B943F385BC8}" type="presOf" srcId="{545D17FC-DE23-4E04-A8C9-FFDEF2B3CD94}" destId="{A96206E3-BB12-4F66-A6B4-7DBE8D5D67CD}" srcOrd="0" destOrd="0" presId="urn:microsoft.com/office/officeart/2011/layout/TabList"/>
    <dgm:cxn modelId="{0069C96A-CC12-4E3B-9CD3-A39FEDF4A118}" srcId="{DCA23C77-4A66-4867-B863-31BD7D57D07F}" destId="{1E689782-C01E-4C63-A579-C053F25FC4DB}" srcOrd="1" destOrd="0" parTransId="{60F22494-3599-4CB0-BB37-5B00003F95B5}" sibTransId="{BE2BDE93-FB7C-4D13-A323-57023DD4F5CF}"/>
    <dgm:cxn modelId="{B525E958-83A0-4754-9D99-538DBF1B07D3}" srcId="{545D17FC-DE23-4E04-A8C9-FFDEF2B3CD94}" destId="{DCA23C77-4A66-4867-B863-31BD7D57D07F}" srcOrd="1" destOrd="0" parTransId="{900E53F6-1A82-4658-A991-B24E04E0E04C}" sibTransId="{ECCF3B35-9197-4134-B6BB-B044D5486107}"/>
    <dgm:cxn modelId="{F29F6292-DB36-42BA-AE1B-377A4AE85BA5}" type="presOf" srcId="{79CE680A-94E3-4C8D-91AA-9820464C4B14}" destId="{63F83B1A-A6A1-4854-96E7-6038A1B8865A}" srcOrd="0" destOrd="0" presId="urn:microsoft.com/office/officeart/2011/layout/TabList"/>
    <dgm:cxn modelId="{F1443D98-86A5-48F7-AA60-FAFCE6063127}" type="presOf" srcId="{D32A947A-F742-4116-A0A3-5C03F2898C09}" destId="{63512CCA-ECC2-46C9-AFDE-4C021D30FBEA}" srcOrd="0" destOrd="0" presId="urn:microsoft.com/office/officeart/2011/layout/TabList"/>
    <dgm:cxn modelId="{7205C29B-C881-46DE-86DF-9EE67F7D1DD7}" srcId="{AEBFEBA4-EA29-453E-887F-1586AB8A0BEB}" destId="{C049F60E-AC14-43C6-B3FE-0EA87BBE7782}" srcOrd="1" destOrd="0" parTransId="{2F356A59-04C7-484F-A26F-14259A6C6814}" sibTransId="{0F062439-6681-4FAE-9C5D-9F7EB3E7CEAC}"/>
    <dgm:cxn modelId="{3B6F97A0-04C1-46B2-BA75-6B11F508936D}" type="presOf" srcId="{AEBFEBA4-EA29-453E-887F-1586AB8A0BEB}" destId="{8B7C16FF-F88F-4FDC-A3CC-CAFA31CFDBEE}" srcOrd="0" destOrd="0" presId="urn:microsoft.com/office/officeart/2011/layout/TabList"/>
    <dgm:cxn modelId="{8EBBF0C6-F506-4AC5-AA7C-668E18423825}" type="presOf" srcId="{C049F60E-AC14-43C6-B3FE-0EA87BBE7782}" destId="{31B12306-6127-4760-B29A-170CDDDAF188}" srcOrd="0" destOrd="0" presId="urn:microsoft.com/office/officeart/2011/layout/TabList"/>
    <dgm:cxn modelId="{A57DEECB-DE68-4664-BD86-67BAF19CFB68}" type="presOf" srcId="{B555CC6C-2500-47E5-B1D2-6678E8C8B7CC}" destId="{F6965F49-5BA6-4C82-86C2-00988E959B7A}" srcOrd="0" destOrd="1" presId="urn:microsoft.com/office/officeart/2011/layout/TabList"/>
    <dgm:cxn modelId="{75FA08D8-F71C-41B8-99F2-1DDE08C841C2}" srcId="{AEBFEBA4-EA29-453E-887F-1586AB8A0BEB}" destId="{79CE680A-94E3-4C8D-91AA-9820464C4B14}" srcOrd="0" destOrd="0" parTransId="{E0B35E8F-7123-4806-97E7-1933D4109A4D}" sibTransId="{5B163BB2-7A8F-4114-B448-EAB8A1F94A6C}"/>
    <dgm:cxn modelId="{9B8723E1-B473-4878-BC3C-8453F3A42621}" srcId="{DCA23C77-4A66-4867-B863-31BD7D57D07F}" destId="{B555CC6C-2500-47E5-B1D2-6678E8C8B7CC}" srcOrd="2" destOrd="0" parTransId="{08F77668-9DB5-4D77-A2F7-489C4394DADA}" sibTransId="{1B624DC4-19EF-47F6-A7C5-F25778A48E5D}"/>
    <dgm:cxn modelId="{9AC6C7E9-3B65-41C2-839B-8E2699B4F4D1}" srcId="{DCA23C77-4A66-4867-B863-31BD7D57D07F}" destId="{D32A947A-F742-4116-A0A3-5C03F2898C09}" srcOrd="0" destOrd="0" parTransId="{D53AC46D-13FC-475F-9D0D-4137EB41C07C}" sibTransId="{4B14F30F-02C3-4B2D-9B62-6875B1C17A57}"/>
    <dgm:cxn modelId="{68B69EEA-6008-4CC5-914D-03646AF8942B}" type="presOf" srcId="{1E689782-C01E-4C63-A579-C053F25FC4DB}" destId="{F6965F49-5BA6-4C82-86C2-00988E959B7A}" srcOrd="0" destOrd="0" presId="urn:microsoft.com/office/officeart/2011/layout/TabList"/>
    <dgm:cxn modelId="{37F2FAED-1B27-4F74-BC72-321E23CA9B56}" type="presOf" srcId="{DCA23C77-4A66-4867-B863-31BD7D57D07F}" destId="{2F1211F5-984D-4948-B095-C8B51A1D489C}" srcOrd="0" destOrd="0" presId="urn:microsoft.com/office/officeart/2011/layout/TabList"/>
    <dgm:cxn modelId="{EEB6C445-CB15-4ED1-8728-114CCBA32525}" type="presParOf" srcId="{A96206E3-BB12-4F66-A6B4-7DBE8D5D67CD}" destId="{5CF0F485-C467-4564-A86B-6709783D81F6}" srcOrd="0" destOrd="0" presId="urn:microsoft.com/office/officeart/2011/layout/TabList"/>
    <dgm:cxn modelId="{8B955E71-9FDF-4D2B-B1C1-B3FB65FA00A5}" type="presParOf" srcId="{5CF0F485-C467-4564-A86B-6709783D81F6}" destId="{63F83B1A-A6A1-4854-96E7-6038A1B8865A}" srcOrd="0" destOrd="0" presId="urn:microsoft.com/office/officeart/2011/layout/TabList"/>
    <dgm:cxn modelId="{3C19FB11-4E26-458C-AFE8-4C20B6C710C5}" type="presParOf" srcId="{5CF0F485-C467-4564-A86B-6709783D81F6}" destId="{8B7C16FF-F88F-4FDC-A3CC-CAFA31CFDBEE}" srcOrd="1" destOrd="0" presId="urn:microsoft.com/office/officeart/2011/layout/TabList"/>
    <dgm:cxn modelId="{88A4D8B2-214D-4026-92A4-A0837675948D}" type="presParOf" srcId="{5CF0F485-C467-4564-A86B-6709783D81F6}" destId="{F66E4117-B18F-4FEB-A68A-9C8FD79A8842}" srcOrd="2" destOrd="0" presId="urn:microsoft.com/office/officeart/2011/layout/TabList"/>
    <dgm:cxn modelId="{10708BFF-D280-48D1-96DE-79F78596B56E}" type="presParOf" srcId="{A96206E3-BB12-4F66-A6B4-7DBE8D5D67CD}" destId="{31B12306-6127-4760-B29A-170CDDDAF188}" srcOrd="1" destOrd="0" presId="urn:microsoft.com/office/officeart/2011/layout/TabList"/>
    <dgm:cxn modelId="{912301AF-5F72-4110-AA46-3F5E5C52AF63}" type="presParOf" srcId="{A96206E3-BB12-4F66-A6B4-7DBE8D5D67CD}" destId="{C74EF92E-2D19-44CE-AB60-9C2037BEAFE8}" srcOrd="2" destOrd="0" presId="urn:microsoft.com/office/officeart/2011/layout/TabList"/>
    <dgm:cxn modelId="{C4CEC88E-C527-4A97-BECB-207CB77E18F9}" type="presParOf" srcId="{A96206E3-BB12-4F66-A6B4-7DBE8D5D67CD}" destId="{15FA1691-6B32-4EF3-B5F2-1F5E0E2C90ED}" srcOrd="3" destOrd="0" presId="urn:microsoft.com/office/officeart/2011/layout/TabList"/>
    <dgm:cxn modelId="{050174E4-04A1-4511-BDE4-51AB3D404CAB}" type="presParOf" srcId="{15FA1691-6B32-4EF3-B5F2-1F5E0E2C90ED}" destId="{63512CCA-ECC2-46C9-AFDE-4C021D30FBEA}" srcOrd="0" destOrd="0" presId="urn:microsoft.com/office/officeart/2011/layout/TabList"/>
    <dgm:cxn modelId="{3B1565C5-74A6-4E50-8802-465F692B4A79}" type="presParOf" srcId="{15FA1691-6B32-4EF3-B5F2-1F5E0E2C90ED}" destId="{2F1211F5-984D-4948-B095-C8B51A1D489C}" srcOrd="1" destOrd="0" presId="urn:microsoft.com/office/officeart/2011/layout/TabList"/>
    <dgm:cxn modelId="{2FA08ED8-2F09-4E25-82DE-25D088A5FB7E}" type="presParOf" srcId="{15FA1691-6B32-4EF3-B5F2-1F5E0E2C90ED}" destId="{6EC6CD4F-5AC3-438C-AD2D-F1BE0D37117F}" srcOrd="2" destOrd="0" presId="urn:microsoft.com/office/officeart/2011/layout/TabList"/>
    <dgm:cxn modelId="{99045AB1-83F0-4DF9-B541-1218966CAF66}" type="presParOf" srcId="{A96206E3-BB12-4F66-A6B4-7DBE8D5D67CD}" destId="{F6965F49-5BA6-4C82-86C2-00988E959B7A}"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84BE43-E961-4E49-B353-5A5AEB0EFAC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3AAB906-5B68-4B19-A9AA-C2D85A60BE68}">
      <dgm:prSet phldrT="[Text]"/>
      <dgm:spPr/>
      <dgm:t>
        <a:bodyPr/>
        <a:lstStyle/>
        <a:p>
          <a:r>
            <a:rPr lang="en-US" dirty="0"/>
            <a:t>Motion for </a:t>
          </a:r>
          <a:r>
            <a:rPr lang="en-US" b="1" dirty="0"/>
            <a:t>Reconsideration</a:t>
          </a:r>
        </a:p>
      </dgm:t>
    </dgm:pt>
    <dgm:pt modelId="{4911DF2B-CF28-4FC7-99D6-762AB1F926A6}" type="parTrans" cxnId="{3F520960-816C-4795-9C87-86FBE9E672AF}">
      <dgm:prSet/>
      <dgm:spPr/>
      <dgm:t>
        <a:bodyPr/>
        <a:lstStyle/>
        <a:p>
          <a:endParaRPr lang="en-US"/>
        </a:p>
      </dgm:t>
    </dgm:pt>
    <dgm:pt modelId="{0C455A9E-9C41-4699-85E0-4903A8D3B8F7}" type="sibTrans" cxnId="{3F520960-816C-4795-9C87-86FBE9E672AF}">
      <dgm:prSet/>
      <dgm:spPr/>
      <dgm:t>
        <a:bodyPr/>
        <a:lstStyle/>
        <a:p>
          <a:endParaRPr lang="en-US"/>
        </a:p>
      </dgm:t>
    </dgm:pt>
    <dgm:pt modelId="{984A78A6-6FA0-4E6E-8C83-DF2CAC9B3477}">
      <dgm:prSet phldrT="[Text]"/>
      <dgm:spPr/>
      <dgm:t>
        <a:bodyPr/>
        <a:lstStyle/>
        <a:p>
          <a:r>
            <a:rPr lang="en-US" dirty="0"/>
            <a:t>How is the final order erroneous? What are the errors in fact or law?</a:t>
          </a:r>
        </a:p>
      </dgm:t>
    </dgm:pt>
    <dgm:pt modelId="{0230C6BD-81F1-4458-9725-C32695B8354D}" type="parTrans" cxnId="{D52FBADE-6355-465F-BF45-0FFE1C453E1D}">
      <dgm:prSet/>
      <dgm:spPr/>
      <dgm:t>
        <a:bodyPr/>
        <a:lstStyle/>
        <a:p>
          <a:endParaRPr lang="en-US"/>
        </a:p>
      </dgm:t>
    </dgm:pt>
    <dgm:pt modelId="{E5C56FA2-365D-4CD3-B573-4DBB21FA2C6B}" type="sibTrans" cxnId="{D52FBADE-6355-465F-BF45-0FFE1C453E1D}">
      <dgm:prSet/>
      <dgm:spPr/>
      <dgm:t>
        <a:bodyPr/>
        <a:lstStyle/>
        <a:p>
          <a:endParaRPr lang="en-US"/>
        </a:p>
      </dgm:t>
    </dgm:pt>
    <dgm:pt modelId="{6CBA2C1C-CAA8-4E7C-9AEA-A909568E6595}">
      <dgm:prSet phldrT="[Text]"/>
      <dgm:spPr/>
      <dgm:t>
        <a:bodyPr/>
        <a:lstStyle/>
        <a:p>
          <a:r>
            <a:rPr lang="en-US" dirty="0"/>
            <a:t>Motion for </a:t>
          </a:r>
          <a:r>
            <a:rPr lang="en-US" b="1" dirty="0"/>
            <a:t>Rehearing</a:t>
          </a:r>
        </a:p>
      </dgm:t>
    </dgm:pt>
    <dgm:pt modelId="{D2382D2B-3076-42CA-ABAB-0DB143175430}" type="parTrans" cxnId="{ACE5B555-31E4-4162-857B-4346FD708F0D}">
      <dgm:prSet/>
      <dgm:spPr/>
      <dgm:t>
        <a:bodyPr/>
        <a:lstStyle/>
        <a:p>
          <a:endParaRPr lang="en-US"/>
        </a:p>
      </dgm:t>
    </dgm:pt>
    <dgm:pt modelId="{F180F3B1-CEB2-4C33-9500-6DD737ABD439}" type="sibTrans" cxnId="{ACE5B555-31E4-4162-857B-4346FD708F0D}">
      <dgm:prSet/>
      <dgm:spPr/>
      <dgm:t>
        <a:bodyPr/>
        <a:lstStyle/>
        <a:p>
          <a:endParaRPr lang="en-US"/>
        </a:p>
      </dgm:t>
    </dgm:pt>
    <dgm:pt modelId="{77D16D86-5ACD-4828-A002-100BA40B81AE}">
      <dgm:prSet phldrT="[Text]"/>
      <dgm:spPr/>
      <dgm:t>
        <a:bodyPr/>
        <a:lstStyle/>
        <a:p>
          <a:r>
            <a:rPr lang="en-US" dirty="0"/>
            <a:t>How is the final order erroneous? What is the newly discovered evidence?</a:t>
          </a:r>
        </a:p>
      </dgm:t>
    </dgm:pt>
    <dgm:pt modelId="{E0EB4D0B-C912-4EDF-8465-ACB171253640}" type="parTrans" cxnId="{D2D91F52-4ED8-4306-8BE4-53C4C1967304}">
      <dgm:prSet/>
      <dgm:spPr/>
      <dgm:t>
        <a:bodyPr/>
        <a:lstStyle/>
        <a:p>
          <a:endParaRPr lang="en-US"/>
        </a:p>
      </dgm:t>
    </dgm:pt>
    <dgm:pt modelId="{6560132A-BEB9-4059-8C1F-3384EEC65A12}" type="sibTrans" cxnId="{D2D91F52-4ED8-4306-8BE4-53C4C1967304}">
      <dgm:prSet/>
      <dgm:spPr/>
      <dgm:t>
        <a:bodyPr/>
        <a:lstStyle/>
        <a:p>
          <a:endParaRPr lang="en-US"/>
        </a:p>
      </dgm:t>
    </dgm:pt>
    <dgm:pt modelId="{C434B31A-2170-4626-BD48-F2F59021E388}">
      <dgm:prSet phldrT="[Text]"/>
      <dgm:spPr/>
      <dgm:t>
        <a:bodyPr/>
        <a:lstStyle/>
        <a:p>
          <a:r>
            <a:rPr lang="en-US" dirty="0"/>
            <a:t>No request for rehearing shall be considered unless new evidence is submitted that could not reasonably have been presented at the original hearing</a:t>
          </a:r>
        </a:p>
      </dgm:t>
    </dgm:pt>
    <dgm:pt modelId="{7E153DAE-6F7A-4EB1-89F8-890CE5A8F8EE}" type="parTrans" cxnId="{78343036-24F5-4545-B086-B96F324E989F}">
      <dgm:prSet/>
      <dgm:spPr/>
      <dgm:t>
        <a:bodyPr/>
        <a:lstStyle/>
        <a:p>
          <a:endParaRPr lang="en-US"/>
        </a:p>
      </dgm:t>
    </dgm:pt>
    <dgm:pt modelId="{4A44C273-CCF5-4D86-83FD-B39D395067C2}" type="sibTrans" cxnId="{78343036-24F5-4545-B086-B96F324E989F}">
      <dgm:prSet/>
      <dgm:spPr/>
      <dgm:t>
        <a:bodyPr/>
        <a:lstStyle/>
        <a:p>
          <a:endParaRPr lang="en-US"/>
        </a:p>
      </dgm:t>
    </dgm:pt>
    <dgm:pt modelId="{40A21619-F612-4B7A-9757-4BE082AD0986}" type="pres">
      <dgm:prSet presAssocID="{4584BE43-E961-4E49-B353-5A5AEB0EFACB}" presName="linear" presStyleCnt="0">
        <dgm:presLayoutVars>
          <dgm:animLvl val="lvl"/>
          <dgm:resizeHandles val="exact"/>
        </dgm:presLayoutVars>
      </dgm:prSet>
      <dgm:spPr/>
    </dgm:pt>
    <dgm:pt modelId="{BFC11A72-A8E6-46B9-A0D8-5330700AB1C9}" type="pres">
      <dgm:prSet presAssocID="{83AAB906-5B68-4B19-A9AA-C2D85A60BE68}" presName="parentText" presStyleLbl="node1" presStyleIdx="0" presStyleCnt="2" custLinFactNeighborX="-159" custLinFactNeighborY="-6059">
        <dgm:presLayoutVars>
          <dgm:chMax val="0"/>
          <dgm:bulletEnabled val="1"/>
        </dgm:presLayoutVars>
      </dgm:prSet>
      <dgm:spPr/>
    </dgm:pt>
    <dgm:pt modelId="{8D808149-C9A0-49D2-BCFB-ADBF7E042587}" type="pres">
      <dgm:prSet presAssocID="{83AAB906-5B68-4B19-A9AA-C2D85A60BE68}" presName="childText" presStyleLbl="revTx" presStyleIdx="0" presStyleCnt="2">
        <dgm:presLayoutVars>
          <dgm:bulletEnabled val="1"/>
        </dgm:presLayoutVars>
      </dgm:prSet>
      <dgm:spPr/>
    </dgm:pt>
    <dgm:pt modelId="{B20F0640-CC37-4319-9568-5A08AA184960}" type="pres">
      <dgm:prSet presAssocID="{6CBA2C1C-CAA8-4E7C-9AEA-A909568E6595}" presName="parentText" presStyleLbl="node1" presStyleIdx="1" presStyleCnt="2">
        <dgm:presLayoutVars>
          <dgm:chMax val="0"/>
          <dgm:bulletEnabled val="1"/>
        </dgm:presLayoutVars>
      </dgm:prSet>
      <dgm:spPr/>
    </dgm:pt>
    <dgm:pt modelId="{F863CBF5-D03C-4D37-99EE-E6ACD4915422}" type="pres">
      <dgm:prSet presAssocID="{6CBA2C1C-CAA8-4E7C-9AEA-A909568E6595}" presName="childText" presStyleLbl="revTx" presStyleIdx="1" presStyleCnt="2">
        <dgm:presLayoutVars>
          <dgm:bulletEnabled val="1"/>
        </dgm:presLayoutVars>
      </dgm:prSet>
      <dgm:spPr/>
    </dgm:pt>
  </dgm:ptLst>
  <dgm:cxnLst>
    <dgm:cxn modelId="{7623AD22-AFA5-44C2-92D4-CF24E71910B4}" type="presOf" srcId="{984A78A6-6FA0-4E6E-8C83-DF2CAC9B3477}" destId="{8D808149-C9A0-49D2-BCFB-ADBF7E042587}" srcOrd="0" destOrd="0" presId="urn:microsoft.com/office/officeart/2005/8/layout/vList2"/>
    <dgm:cxn modelId="{78343036-24F5-4545-B086-B96F324E989F}" srcId="{6CBA2C1C-CAA8-4E7C-9AEA-A909568E6595}" destId="{C434B31A-2170-4626-BD48-F2F59021E388}" srcOrd="1" destOrd="0" parTransId="{7E153DAE-6F7A-4EB1-89F8-890CE5A8F8EE}" sibTransId="{4A44C273-CCF5-4D86-83FD-B39D395067C2}"/>
    <dgm:cxn modelId="{3F520960-816C-4795-9C87-86FBE9E672AF}" srcId="{4584BE43-E961-4E49-B353-5A5AEB0EFACB}" destId="{83AAB906-5B68-4B19-A9AA-C2D85A60BE68}" srcOrd="0" destOrd="0" parTransId="{4911DF2B-CF28-4FC7-99D6-762AB1F926A6}" sibTransId="{0C455A9E-9C41-4699-85E0-4903A8D3B8F7}"/>
    <dgm:cxn modelId="{BCCAE848-5ADC-44D3-8EDF-C80F7AA4A6D6}" type="presOf" srcId="{6CBA2C1C-CAA8-4E7C-9AEA-A909568E6595}" destId="{B20F0640-CC37-4319-9568-5A08AA184960}" srcOrd="0" destOrd="0" presId="urn:microsoft.com/office/officeart/2005/8/layout/vList2"/>
    <dgm:cxn modelId="{D2D91F52-4ED8-4306-8BE4-53C4C1967304}" srcId="{6CBA2C1C-CAA8-4E7C-9AEA-A909568E6595}" destId="{77D16D86-5ACD-4828-A002-100BA40B81AE}" srcOrd="0" destOrd="0" parTransId="{E0EB4D0B-C912-4EDF-8465-ACB171253640}" sibTransId="{6560132A-BEB9-4059-8C1F-3384EEC65A12}"/>
    <dgm:cxn modelId="{ACE5B555-31E4-4162-857B-4346FD708F0D}" srcId="{4584BE43-E961-4E49-B353-5A5AEB0EFACB}" destId="{6CBA2C1C-CAA8-4E7C-9AEA-A909568E6595}" srcOrd="1" destOrd="0" parTransId="{D2382D2B-3076-42CA-ABAB-0DB143175430}" sibTransId="{F180F3B1-CEB2-4C33-9500-6DD737ABD439}"/>
    <dgm:cxn modelId="{A2200478-66BD-4F1B-A6A6-3DF500550C90}" type="presOf" srcId="{C434B31A-2170-4626-BD48-F2F59021E388}" destId="{F863CBF5-D03C-4D37-99EE-E6ACD4915422}" srcOrd="0" destOrd="1" presId="urn:microsoft.com/office/officeart/2005/8/layout/vList2"/>
    <dgm:cxn modelId="{712AD9B5-72E9-4FAE-83A3-153BB46078C1}" type="presOf" srcId="{4584BE43-E961-4E49-B353-5A5AEB0EFACB}" destId="{40A21619-F612-4B7A-9757-4BE082AD0986}" srcOrd="0" destOrd="0" presId="urn:microsoft.com/office/officeart/2005/8/layout/vList2"/>
    <dgm:cxn modelId="{28623EBD-9C55-47C3-904B-86071A535BD6}" type="presOf" srcId="{83AAB906-5B68-4B19-A9AA-C2D85A60BE68}" destId="{BFC11A72-A8E6-46B9-A0D8-5330700AB1C9}" srcOrd="0" destOrd="0" presId="urn:microsoft.com/office/officeart/2005/8/layout/vList2"/>
    <dgm:cxn modelId="{4A5D2FC5-C598-4321-A256-DD4F880E55CE}" type="presOf" srcId="{77D16D86-5ACD-4828-A002-100BA40B81AE}" destId="{F863CBF5-D03C-4D37-99EE-E6ACD4915422}" srcOrd="0" destOrd="0" presId="urn:microsoft.com/office/officeart/2005/8/layout/vList2"/>
    <dgm:cxn modelId="{D52FBADE-6355-465F-BF45-0FFE1C453E1D}" srcId="{83AAB906-5B68-4B19-A9AA-C2D85A60BE68}" destId="{984A78A6-6FA0-4E6E-8C83-DF2CAC9B3477}" srcOrd="0" destOrd="0" parTransId="{0230C6BD-81F1-4458-9725-C32695B8354D}" sibTransId="{E5C56FA2-365D-4CD3-B573-4DBB21FA2C6B}"/>
    <dgm:cxn modelId="{C7823138-A6D2-4490-A62C-9BD047C922FC}" type="presParOf" srcId="{40A21619-F612-4B7A-9757-4BE082AD0986}" destId="{BFC11A72-A8E6-46B9-A0D8-5330700AB1C9}" srcOrd="0" destOrd="0" presId="urn:microsoft.com/office/officeart/2005/8/layout/vList2"/>
    <dgm:cxn modelId="{6FE2726B-E677-4FBA-8E6B-F1EB47EF2C67}" type="presParOf" srcId="{40A21619-F612-4B7A-9757-4BE082AD0986}" destId="{8D808149-C9A0-49D2-BCFB-ADBF7E042587}" srcOrd="1" destOrd="0" presId="urn:microsoft.com/office/officeart/2005/8/layout/vList2"/>
    <dgm:cxn modelId="{A4782C08-32A3-43EB-9B9E-D9958B0073AF}" type="presParOf" srcId="{40A21619-F612-4B7A-9757-4BE082AD0986}" destId="{B20F0640-CC37-4319-9568-5A08AA184960}" srcOrd="2" destOrd="0" presId="urn:microsoft.com/office/officeart/2005/8/layout/vList2"/>
    <dgm:cxn modelId="{62F46A9F-ECC9-4A12-82A0-48BE0800C2A5}" type="presParOf" srcId="{40A21619-F612-4B7A-9757-4BE082AD0986}" destId="{F863CBF5-D03C-4D37-99EE-E6ACD491542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2EE11-E796-4F73-B48A-05ACB609A516}">
      <dsp:nvSpPr>
        <dsp:cNvPr id="0" name=""/>
        <dsp:cNvSpPr/>
      </dsp:nvSpPr>
      <dsp:spPr>
        <a:xfrm>
          <a:off x="0" y="1258546"/>
          <a:ext cx="3385343" cy="203120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CONTESTED CASE</a:t>
          </a:r>
        </a:p>
      </dsp:txBody>
      <dsp:txXfrm>
        <a:off x="59492" y="1318038"/>
        <a:ext cx="3266359" cy="1912222"/>
      </dsp:txXfrm>
    </dsp:sp>
    <dsp:sp modelId="{0215061A-C396-4DC4-9A7F-97A4089CA704}">
      <dsp:nvSpPr>
        <dsp:cNvPr id="0" name=""/>
        <dsp:cNvSpPr/>
      </dsp:nvSpPr>
      <dsp:spPr>
        <a:xfrm>
          <a:off x="3706691" y="1854366"/>
          <a:ext cx="681257" cy="839565"/>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706691" y="2022279"/>
        <a:ext cx="476880" cy="503739"/>
      </dsp:txXfrm>
    </dsp:sp>
    <dsp:sp modelId="{DC1AFC2C-ADE2-4243-9A64-C96183651488}">
      <dsp:nvSpPr>
        <dsp:cNvPr id="0" name=""/>
        <dsp:cNvSpPr/>
      </dsp:nvSpPr>
      <dsp:spPr>
        <a:xfrm>
          <a:off x="4670734" y="1258546"/>
          <a:ext cx="3385343" cy="203120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Affected ANC is Automatic Party</a:t>
          </a:r>
        </a:p>
      </dsp:txBody>
      <dsp:txXfrm>
        <a:off x="4730226" y="1318038"/>
        <a:ext cx="3266359" cy="1912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7191A-8B74-4B9A-B013-EDA59D8B0908}">
      <dsp:nvSpPr>
        <dsp:cNvPr id="0" name=""/>
        <dsp:cNvSpPr/>
      </dsp:nvSpPr>
      <dsp:spPr>
        <a:xfrm>
          <a:off x="1587" y="1693730"/>
          <a:ext cx="3385343" cy="203120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RULEMAKING</a:t>
          </a:r>
        </a:p>
      </dsp:txBody>
      <dsp:txXfrm>
        <a:off x="61079" y="1753222"/>
        <a:ext cx="3266359" cy="1912222"/>
      </dsp:txXfrm>
    </dsp:sp>
    <dsp:sp modelId="{4C772CCD-44D9-4CEE-9C3D-9A0A7B0A397E}">
      <dsp:nvSpPr>
        <dsp:cNvPr id="0" name=""/>
        <dsp:cNvSpPr/>
      </dsp:nvSpPr>
      <dsp:spPr>
        <a:xfrm>
          <a:off x="3725465" y="2289550"/>
          <a:ext cx="717692" cy="839565"/>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725465" y="2457463"/>
        <a:ext cx="502384" cy="503739"/>
      </dsp:txXfrm>
    </dsp:sp>
    <dsp:sp modelId="{6D6F8A6B-0CC1-4E7C-988A-D488022F03D6}">
      <dsp:nvSpPr>
        <dsp:cNvPr id="0" name=""/>
        <dsp:cNvSpPr/>
      </dsp:nvSpPr>
      <dsp:spPr>
        <a:xfrm>
          <a:off x="4741068" y="1693730"/>
          <a:ext cx="3385343" cy="203120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ANCs Provide Input</a:t>
          </a:r>
        </a:p>
      </dsp:txBody>
      <dsp:txXfrm>
        <a:off x="4800560" y="1753222"/>
        <a:ext cx="3266359" cy="1912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6AAE7-95CC-4A07-A527-D705F20D4909}">
      <dsp:nvSpPr>
        <dsp:cNvPr id="0" name=""/>
        <dsp:cNvSpPr/>
      </dsp:nvSpPr>
      <dsp:spPr>
        <a:xfrm>
          <a:off x="983" y="1081302"/>
          <a:ext cx="2947212" cy="17576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What is the issue or concern?</a:t>
          </a:r>
        </a:p>
      </dsp:txBody>
      <dsp:txXfrm>
        <a:off x="52463" y="1132782"/>
        <a:ext cx="2844252" cy="1654706"/>
      </dsp:txXfrm>
    </dsp:sp>
    <dsp:sp modelId="{BF70422A-FFE6-4AA2-8D0B-2A4CE81EE2B5}">
      <dsp:nvSpPr>
        <dsp:cNvPr id="0" name=""/>
        <dsp:cNvSpPr/>
      </dsp:nvSpPr>
      <dsp:spPr>
        <a:xfrm>
          <a:off x="3106557" y="1763769"/>
          <a:ext cx="335723" cy="39273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06557" y="1842316"/>
        <a:ext cx="235006" cy="235639"/>
      </dsp:txXfrm>
    </dsp:sp>
    <dsp:sp modelId="{A4FCEB46-9762-4566-BC4A-E1F61059E82B}">
      <dsp:nvSpPr>
        <dsp:cNvPr id="0" name=""/>
        <dsp:cNvSpPr/>
      </dsp:nvSpPr>
      <dsp:spPr>
        <a:xfrm>
          <a:off x="3581638" y="1091055"/>
          <a:ext cx="2828506" cy="173816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Is it within the BZA/ZC’s jurisdiction?</a:t>
          </a:r>
        </a:p>
      </dsp:txBody>
      <dsp:txXfrm>
        <a:off x="3632547" y="1141964"/>
        <a:ext cx="2726688" cy="1636342"/>
      </dsp:txXfrm>
    </dsp:sp>
    <dsp:sp modelId="{BE5B1649-520E-4ECB-A9AF-C0C65603E9D0}">
      <dsp:nvSpPr>
        <dsp:cNvPr id="0" name=""/>
        <dsp:cNvSpPr/>
      </dsp:nvSpPr>
      <dsp:spPr>
        <a:xfrm>
          <a:off x="6568504" y="1763769"/>
          <a:ext cx="335723" cy="392733"/>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68504" y="1842316"/>
        <a:ext cx="235006" cy="235639"/>
      </dsp:txXfrm>
    </dsp:sp>
    <dsp:sp modelId="{619B33A6-DD5F-47F3-ACA8-8035F2AB04E8}">
      <dsp:nvSpPr>
        <dsp:cNvPr id="0" name=""/>
        <dsp:cNvSpPr/>
      </dsp:nvSpPr>
      <dsp:spPr>
        <a:xfrm>
          <a:off x="7043585" y="1085644"/>
          <a:ext cx="3218785" cy="174898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Is it related to the zoning relief requested?</a:t>
          </a:r>
        </a:p>
      </dsp:txBody>
      <dsp:txXfrm>
        <a:off x="7094811" y="1136870"/>
        <a:ext cx="3116333" cy="1646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7BBED-F559-4D5C-82FC-A037876249EB}">
      <dsp:nvSpPr>
        <dsp:cNvPr id="0" name=""/>
        <dsp:cNvSpPr/>
      </dsp:nvSpPr>
      <dsp:spPr>
        <a:xfrm>
          <a:off x="0" y="44407"/>
          <a:ext cx="1863911" cy="11183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kern="1200" dirty="0"/>
            <a:t>Affordable housing</a:t>
          </a:r>
        </a:p>
      </dsp:txBody>
      <dsp:txXfrm>
        <a:off x="0" y="44407"/>
        <a:ext cx="1863911" cy="1118347"/>
      </dsp:txXfrm>
    </dsp:sp>
    <dsp:sp modelId="{F86D88A5-B323-4F3D-AB59-951D70A6D60B}">
      <dsp:nvSpPr>
        <dsp:cNvPr id="0" name=""/>
        <dsp:cNvSpPr/>
      </dsp:nvSpPr>
      <dsp:spPr>
        <a:xfrm>
          <a:off x="2050303" y="44407"/>
          <a:ext cx="1863911" cy="11183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kern="1200" dirty="0"/>
            <a:t>Employment and training opportunities</a:t>
          </a:r>
        </a:p>
      </dsp:txBody>
      <dsp:txXfrm>
        <a:off x="2050303" y="44407"/>
        <a:ext cx="1863911" cy="1118347"/>
      </dsp:txXfrm>
    </dsp:sp>
    <dsp:sp modelId="{0648EC94-43DA-4DC1-AB63-CDA0D4A1B9F8}">
      <dsp:nvSpPr>
        <dsp:cNvPr id="0" name=""/>
        <dsp:cNvSpPr/>
      </dsp:nvSpPr>
      <dsp:spPr>
        <a:xfrm>
          <a:off x="4100606" y="44407"/>
          <a:ext cx="1863911" cy="11183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kern="1200" dirty="0"/>
            <a:t>Mass transit improvements</a:t>
          </a:r>
        </a:p>
      </dsp:txBody>
      <dsp:txXfrm>
        <a:off x="4100606" y="44407"/>
        <a:ext cx="1863911" cy="1118347"/>
      </dsp:txXfrm>
    </dsp:sp>
    <dsp:sp modelId="{03F8F1B5-3C6B-4553-AF0A-5E2FD1977823}">
      <dsp:nvSpPr>
        <dsp:cNvPr id="0" name=""/>
        <dsp:cNvSpPr/>
      </dsp:nvSpPr>
      <dsp:spPr>
        <a:xfrm>
          <a:off x="1025151" y="1349146"/>
          <a:ext cx="1863911" cy="11183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Superior urban design and architecture</a:t>
          </a:r>
        </a:p>
      </dsp:txBody>
      <dsp:txXfrm>
        <a:off x="1025151" y="1349146"/>
        <a:ext cx="1863911" cy="1118347"/>
      </dsp:txXfrm>
    </dsp:sp>
    <dsp:sp modelId="{A8BF7DE8-1EF4-4F80-9202-8C9A9D2DDCD9}">
      <dsp:nvSpPr>
        <dsp:cNvPr id="0" name=""/>
        <dsp:cNvSpPr/>
      </dsp:nvSpPr>
      <dsp:spPr>
        <a:xfrm>
          <a:off x="3075454" y="1349146"/>
          <a:ext cx="1863911" cy="11183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Environmental and sustainable benefits</a:t>
          </a:r>
        </a:p>
      </dsp:txBody>
      <dsp:txXfrm>
        <a:off x="3075454" y="1349146"/>
        <a:ext cx="1863911" cy="11183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6CD4F-5AC3-438C-AD2D-F1BE0D37117F}">
      <dsp:nvSpPr>
        <dsp:cNvPr id="0" name=""/>
        <dsp:cNvSpPr/>
      </dsp:nvSpPr>
      <dsp:spPr>
        <a:xfrm>
          <a:off x="0" y="1378613"/>
          <a:ext cx="7427884"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6E4117-B18F-4FEB-A68A-9C8FD79A8842}">
      <dsp:nvSpPr>
        <dsp:cNvPr id="0" name=""/>
        <dsp:cNvSpPr/>
      </dsp:nvSpPr>
      <dsp:spPr>
        <a:xfrm>
          <a:off x="0" y="474075"/>
          <a:ext cx="7427884"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F83B1A-A6A1-4854-96E7-6038A1B8865A}">
      <dsp:nvSpPr>
        <dsp:cNvPr id="0" name=""/>
        <dsp:cNvSpPr/>
      </dsp:nvSpPr>
      <dsp:spPr>
        <a:xfrm>
          <a:off x="1931249" y="16"/>
          <a:ext cx="5496634" cy="47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b="1" kern="1200" dirty="0"/>
            <a:t>Permit No. 1 </a:t>
          </a:r>
          <a:r>
            <a:rPr lang="en-US" sz="2500" kern="1200" dirty="0"/>
            <a:t>is issued</a:t>
          </a:r>
        </a:p>
      </dsp:txBody>
      <dsp:txXfrm>
        <a:off x="1931249" y="16"/>
        <a:ext cx="5496634" cy="474059"/>
      </dsp:txXfrm>
    </dsp:sp>
    <dsp:sp modelId="{8B7C16FF-F88F-4FDC-A3CC-CAFA31CFDBEE}">
      <dsp:nvSpPr>
        <dsp:cNvPr id="0" name=""/>
        <dsp:cNvSpPr/>
      </dsp:nvSpPr>
      <dsp:spPr>
        <a:xfrm>
          <a:off x="0" y="16"/>
          <a:ext cx="1931249" cy="474059"/>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January 2020</a:t>
          </a:r>
        </a:p>
      </dsp:txBody>
      <dsp:txXfrm>
        <a:off x="23146" y="23162"/>
        <a:ext cx="1884957" cy="450913"/>
      </dsp:txXfrm>
    </dsp:sp>
    <dsp:sp modelId="{31B12306-6127-4760-B29A-170CDDDAF188}">
      <dsp:nvSpPr>
        <dsp:cNvPr id="0" name=""/>
        <dsp:cNvSpPr/>
      </dsp:nvSpPr>
      <dsp:spPr>
        <a:xfrm>
          <a:off x="0" y="474075"/>
          <a:ext cx="7427884" cy="406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The permit contains an error in FAR calculation</a:t>
          </a:r>
        </a:p>
      </dsp:txBody>
      <dsp:txXfrm>
        <a:off x="0" y="474075"/>
        <a:ext cx="7427884" cy="406775"/>
      </dsp:txXfrm>
    </dsp:sp>
    <dsp:sp modelId="{63512CCA-ECC2-46C9-AFDE-4C021D30FBEA}">
      <dsp:nvSpPr>
        <dsp:cNvPr id="0" name=""/>
        <dsp:cNvSpPr/>
      </dsp:nvSpPr>
      <dsp:spPr>
        <a:xfrm>
          <a:off x="1931249" y="904554"/>
          <a:ext cx="5496634" cy="47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b="1" kern="1200" dirty="0"/>
            <a:t>Permit No. 2 </a:t>
          </a:r>
          <a:r>
            <a:rPr lang="en-US" sz="2500" kern="1200" dirty="0"/>
            <a:t>is issued</a:t>
          </a:r>
        </a:p>
      </dsp:txBody>
      <dsp:txXfrm>
        <a:off x="1931249" y="904554"/>
        <a:ext cx="5496634" cy="474059"/>
      </dsp:txXfrm>
    </dsp:sp>
    <dsp:sp modelId="{2F1211F5-984D-4948-B095-C8B51A1D489C}">
      <dsp:nvSpPr>
        <dsp:cNvPr id="0" name=""/>
        <dsp:cNvSpPr/>
      </dsp:nvSpPr>
      <dsp:spPr>
        <a:xfrm>
          <a:off x="0" y="904554"/>
          <a:ext cx="1931249" cy="474059"/>
        </a:xfrm>
        <a:prstGeom prst="round2SameRect">
          <a:avLst>
            <a:gd name="adj1" fmla="val 16670"/>
            <a:gd name="adj2" fmla="val 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January 2021</a:t>
          </a:r>
        </a:p>
      </dsp:txBody>
      <dsp:txXfrm>
        <a:off x="23146" y="927700"/>
        <a:ext cx="1884957" cy="450913"/>
      </dsp:txXfrm>
    </dsp:sp>
    <dsp:sp modelId="{F6965F49-5BA6-4C82-86C2-00988E959B7A}">
      <dsp:nvSpPr>
        <dsp:cNvPr id="0" name=""/>
        <dsp:cNvSpPr/>
      </dsp:nvSpPr>
      <dsp:spPr>
        <a:xfrm>
          <a:off x="0" y="1378613"/>
          <a:ext cx="7427884" cy="633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Permit No. 2 revises certain aspects of Permit No. 1</a:t>
          </a:r>
        </a:p>
        <a:p>
          <a:pPr marL="171450" lvl="1" indent="-171450" algn="l" defTabSz="800100">
            <a:lnSpc>
              <a:spcPct val="90000"/>
            </a:lnSpc>
            <a:spcBef>
              <a:spcPct val="0"/>
            </a:spcBef>
            <a:spcAft>
              <a:spcPct val="15000"/>
            </a:spcAft>
            <a:buChar char="•"/>
          </a:pPr>
          <a:r>
            <a:rPr lang="en-US" sz="1800" kern="1200" dirty="0"/>
            <a:t>The FAR calculation remains the same</a:t>
          </a:r>
        </a:p>
      </dsp:txBody>
      <dsp:txXfrm>
        <a:off x="0" y="1378613"/>
        <a:ext cx="7427884" cy="6330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11A72-A8E6-46B9-A0D8-5330700AB1C9}">
      <dsp:nvSpPr>
        <dsp:cNvPr id="0" name=""/>
        <dsp:cNvSpPr/>
      </dsp:nvSpPr>
      <dsp:spPr>
        <a:xfrm>
          <a:off x="0" y="29027"/>
          <a:ext cx="8447314"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Motion for </a:t>
          </a:r>
          <a:r>
            <a:rPr lang="en-US" sz="2400" b="1" kern="1200" dirty="0"/>
            <a:t>Reconsideration</a:t>
          </a:r>
        </a:p>
      </dsp:txBody>
      <dsp:txXfrm>
        <a:off x="28100" y="57127"/>
        <a:ext cx="8391114" cy="519439"/>
      </dsp:txXfrm>
    </dsp:sp>
    <dsp:sp modelId="{8D808149-C9A0-49D2-BCFB-ADBF7E042587}">
      <dsp:nvSpPr>
        <dsp:cNvPr id="0" name=""/>
        <dsp:cNvSpPr/>
      </dsp:nvSpPr>
      <dsp:spPr>
        <a:xfrm>
          <a:off x="0" y="628748"/>
          <a:ext cx="8447314"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20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How is the final order erroneous? What are the errors in fact or law?</a:t>
          </a:r>
        </a:p>
      </dsp:txBody>
      <dsp:txXfrm>
        <a:off x="0" y="628748"/>
        <a:ext cx="8447314" cy="397440"/>
      </dsp:txXfrm>
    </dsp:sp>
    <dsp:sp modelId="{B20F0640-CC37-4319-9568-5A08AA184960}">
      <dsp:nvSpPr>
        <dsp:cNvPr id="0" name=""/>
        <dsp:cNvSpPr/>
      </dsp:nvSpPr>
      <dsp:spPr>
        <a:xfrm>
          <a:off x="0" y="1026188"/>
          <a:ext cx="8447314" cy="575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Motion for </a:t>
          </a:r>
          <a:r>
            <a:rPr lang="en-US" sz="2400" b="1" kern="1200" dirty="0"/>
            <a:t>Rehearing</a:t>
          </a:r>
        </a:p>
      </dsp:txBody>
      <dsp:txXfrm>
        <a:off x="28100" y="1054288"/>
        <a:ext cx="8391114" cy="519439"/>
      </dsp:txXfrm>
    </dsp:sp>
    <dsp:sp modelId="{F863CBF5-D03C-4D37-99EE-E6ACD4915422}">
      <dsp:nvSpPr>
        <dsp:cNvPr id="0" name=""/>
        <dsp:cNvSpPr/>
      </dsp:nvSpPr>
      <dsp:spPr>
        <a:xfrm>
          <a:off x="0" y="1601828"/>
          <a:ext cx="8447314"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20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How is the final order erroneous? What is the newly discovered evidence?</a:t>
          </a:r>
        </a:p>
        <a:p>
          <a:pPr marL="171450" lvl="1" indent="-171450" algn="l" defTabSz="844550">
            <a:lnSpc>
              <a:spcPct val="90000"/>
            </a:lnSpc>
            <a:spcBef>
              <a:spcPct val="0"/>
            </a:spcBef>
            <a:spcAft>
              <a:spcPct val="20000"/>
            </a:spcAft>
            <a:buChar char="•"/>
          </a:pPr>
          <a:r>
            <a:rPr lang="en-US" sz="1900" kern="1200" dirty="0"/>
            <a:t>No request for rehearing shall be considered unless new evidence is submitted that could not reasonably have been presented at the original hearing</a:t>
          </a:r>
        </a:p>
      </dsp:txBody>
      <dsp:txXfrm>
        <a:off x="0" y="1601828"/>
        <a:ext cx="8447314" cy="9190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AD0AC-9A51-42B3-B157-AF77BC59AF3F}"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4ADE9-2C98-4759-A076-A3FA8EE0B56D}" type="slidenum">
              <a:rPr lang="en-US" smtClean="0"/>
              <a:t>‹#›</a:t>
            </a:fld>
            <a:endParaRPr lang="en-US"/>
          </a:p>
        </p:txBody>
      </p:sp>
    </p:spTree>
    <p:extLst>
      <p:ext uri="{BB962C8B-B14F-4D97-AF65-F5344CB8AC3E}">
        <p14:creationId xmlns:p14="http://schemas.microsoft.com/office/powerpoint/2010/main" val="245491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AC01-1ADF-44DC-8A97-A2CCEB19E6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EDA52-AECD-4A45-99CB-27FC4F47A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850042-4607-4782-80C0-7E4516B4C568}"/>
              </a:ext>
            </a:extLst>
          </p:cNvPr>
          <p:cNvSpPr>
            <a:spLocks noGrp="1"/>
          </p:cNvSpPr>
          <p:nvPr>
            <p:ph type="dt" sz="half" idx="10"/>
          </p:nvPr>
        </p:nvSpPr>
        <p:spPr/>
        <p:txBody>
          <a:bodyPr/>
          <a:lstStyle/>
          <a:p>
            <a:fld id="{E60537AA-0509-44E9-A0E2-B0B337A301E8}" type="datetime1">
              <a:rPr lang="en-US" smtClean="0"/>
              <a:t>4/26/2021</a:t>
            </a:fld>
            <a:endParaRPr lang="en-US"/>
          </a:p>
        </p:txBody>
      </p:sp>
      <p:sp>
        <p:nvSpPr>
          <p:cNvPr id="5" name="Footer Placeholder 4">
            <a:extLst>
              <a:ext uri="{FF2B5EF4-FFF2-40B4-BE49-F238E27FC236}">
                <a16:creationId xmlns:a16="http://schemas.microsoft.com/office/drawing/2014/main" id="{DBF3B66E-121E-4FCD-9166-D0E2C25466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D0D1B-C462-4346-8D4D-93A3FB666634}"/>
              </a:ext>
            </a:extLst>
          </p:cNvPr>
          <p:cNvSpPr>
            <a:spLocks noGrp="1"/>
          </p:cNvSpPr>
          <p:nvPr>
            <p:ph type="sldNum" sz="quarter" idx="12"/>
          </p:nvPr>
        </p:nvSpPr>
        <p:spPr/>
        <p:txBody>
          <a:bodyPr/>
          <a:lstStyle/>
          <a:p>
            <a:fld id="{EF2C326A-C798-47D5-89FB-7A2EE9ED2431}" type="slidenum">
              <a:rPr lang="en-US" smtClean="0"/>
              <a:t>‹#›</a:t>
            </a:fld>
            <a:endParaRPr lang="en-US"/>
          </a:p>
        </p:txBody>
      </p:sp>
    </p:spTree>
    <p:extLst>
      <p:ext uri="{BB962C8B-B14F-4D97-AF65-F5344CB8AC3E}">
        <p14:creationId xmlns:p14="http://schemas.microsoft.com/office/powerpoint/2010/main" val="22832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A1E0-9B99-449B-A66D-C1A63775A4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8DB4A5-049D-4628-8D27-3F47EEC108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AEAE1-6967-44CE-B846-A148C88047D7}"/>
              </a:ext>
            </a:extLst>
          </p:cNvPr>
          <p:cNvSpPr>
            <a:spLocks noGrp="1"/>
          </p:cNvSpPr>
          <p:nvPr>
            <p:ph type="dt" sz="half" idx="10"/>
          </p:nvPr>
        </p:nvSpPr>
        <p:spPr/>
        <p:txBody>
          <a:bodyPr/>
          <a:lstStyle/>
          <a:p>
            <a:fld id="{EF7197BE-AA98-49C6-8037-37F81703CD2F}" type="datetime1">
              <a:rPr lang="en-US" smtClean="0"/>
              <a:t>4/26/2021</a:t>
            </a:fld>
            <a:endParaRPr lang="en-US"/>
          </a:p>
        </p:txBody>
      </p:sp>
      <p:sp>
        <p:nvSpPr>
          <p:cNvPr id="5" name="Footer Placeholder 4">
            <a:extLst>
              <a:ext uri="{FF2B5EF4-FFF2-40B4-BE49-F238E27FC236}">
                <a16:creationId xmlns:a16="http://schemas.microsoft.com/office/drawing/2014/main" id="{68217B4C-7E52-4148-90EE-DE19A2E7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ED702-E7C0-448A-8B72-7449D60EC54C}"/>
              </a:ext>
            </a:extLst>
          </p:cNvPr>
          <p:cNvSpPr>
            <a:spLocks noGrp="1"/>
          </p:cNvSpPr>
          <p:nvPr>
            <p:ph type="sldNum" sz="quarter" idx="12"/>
          </p:nvPr>
        </p:nvSpPr>
        <p:spPr/>
        <p:txBody>
          <a:bodyPr/>
          <a:lstStyle/>
          <a:p>
            <a:fld id="{EF2C326A-C798-47D5-89FB-7A2EE9ED2431}" type="slidenum">
              <a:rPr lang="en-US" smtClean="0"/>
              <a:t>‹#›</a:t>
            </a:fld>
            <a:endParaRPr lang="en-US"/>
          </a:p>
        </p:txBody>
      </p:sp>
    </p:spTree>
    <p:extLst>
      <p:ext uri="{BB962C8B-B14F-4D97-AF65-F5344CB8AC3E}">
        <p14:creationId xmlns:p14="http://schemas.microsoft.com/office/powerpoint/2010/main" val="52989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55D2EC-C15E-4827-BDCA-487D8B5A23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540B0A-7A5A-46FA-ACF3-42AA26ECBA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2B0E3-5978-4EE2-868D-185FFA920348}"/>
              </a:ext>
            </a:extLst>
          </p:cNvPr>
          <p:cNvSpPr>
            <a:spLocks noGrp="1"/>
          </p:cNvSpPr>
          <p:nvPr>
            <p:ph type="dt" sz="half" idx="10"/>
          </p:nvPr>
        </p:nvSpPr>
        <p:spPr/>
        <p:txBody>
          <a:bodyPr/>
          <a:lstStyle/>
          <a:p>
            <a:fld id="{87C2A8F0-98D9-47D8-A093-EB8E39A92576}" type="datetime1">
              <a:rPr lang="en-US" smtClean="0"/>
              <a:t>4/26/2021</a:t>
            </a:fld>
            <a:endParaRPr lang="en-US"/>
          </a:p>
        </p:txBody>
      </p:sp>
      <p:sp>
        <p:nvSpPr>
          <p:cNvPr id="5" name="Footer Placeholder 4">
            <a:extLst>
              <a:ext uri="{FF2B5EF4-FFF2-40B4-BE49-F238E27FC236}">
                <a16:creationId xmlns:a16="http://schemas.microsoft.com/office/drawing/2014/main" id="{F3FA2EB1-62C6-44D4-95EA-D200EB213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6F237-19AA-4CBB-B77C-DDC38D087F0F}"/>
              </a:ext>
            </a:extLst>
          </p:cNvPr>
          <p:cNvSpPr>
            <a:spLocks noGrp="1"/>
          </p:cNvSpPr>
          <p:nvPr>
            <p:ph type="sldNum" sz="quarter" idx="12"/>
          </p:nvPr>
        </p:nvSpPr>
        <p:spPr/>
        <p:txBody>
          <a:bodyPr/>
          <a:lstStyle/>
          <a:p>
            <a:fld id="{EF2C326A-C798-47D5-89FB-7A2EE9ED2431}" type="slidenum">
              <a:rPr lang="en-US" smtClean="0"/>
              <a:t>‹#›</a:t>
            </a:fld>
            <a:endParaRPr lang="en-US"/>
          </a:p>
        </p:txBody>
      </p:sp>
    </p:spTree>
    <p:extLst>
      <p:ext uri="{BB962C8B-B14F-4D97-AF65-F5344CB8AC3E}">
        <p14:creationId xmlns:p14="http://schemas.microsoft.com/office/powerpoint/2010/main" val="171171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B2C3-9186-425D-B12C-0A1D8B4BD2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56F5F-4634-46BF-825A-ECA71471B2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1EFD0-283B-4CF5-B56A-3D37363F2018}"/>
              </a:ext>
            </a:extLst>
          </p:cNvPr>
          <p:cNvSpPr>
            <a:spLocks noGrp="1"/>
          </p:cNvSpPr>
          <p:nvPr>
            <p:ph type="dt" sz="half" idx="10"/>
          </p:nvPr>
        </p:nvSpPr>
        <p:spPr/>
        <p:txBody>
          <a:bodyPr/>
          <a:lstStyle/>
          <a:p>
            <a:fld id="{92DA928E-402D-4B28-B44C-C19C9DB0F170}" type="datetime1">
              <a:rPr lang="en-US" smtClean="0"/>
              <a:t>4/26/2021</a:t>
            </a:fld>
            <a:endParaRPr lang="en-US"/>
          </a:p>
        </p:txBody>
      </p:sp>
      <p:sp>
        <p:nvSpPr>
          <p:cNvPr id="5" name="Footer Placeholder 4">
            <a:extLst>
              <a:ext uri="{FF2B5EF4-FFF2-40B4-BE49-F238E27FC236}">
                <a16:creationId xmlns:a16="http://schemas.microsoft.com/office/drawing/2014/main" id="{C7E1DD21-78A5-43B1-A821-EA29E4913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D040E-1602-491C-8349-109CF11E1877}"/>
              </a:ext>
            </a:extLst>
          </p:cNvPr>
          <p:cNvSpPr>
            <a:spLocks noGrp="1"/>
          </p:cNvSpPr>
          <p:nvPr>
            <p:ph type="sldNum" sz="quarter" idx="12"/>
          </p:nvPr>
        </p:nvSpPr>
        <p:spPr/>
        <p:txBody>
          <a:bodyPr/>
          <a:lstStyle/>
          <a:p>
            <a:fld id="{EF2C326A-C798-47D5-89FB-7A2EE9ED2431}" type="slidenum">
              <a:rPr lang="en-US" smtClean="0"/>
              <a:t>‹#›</a:t>
            </a:fld>
            <a:endParaRPr lang="en-US"/>
          </a:p>
        </p:txBody>
      </p:sp>
    </p:spTree>
    <p:extLst>
      <p:ext uri="{BB962C8B-B14F-4D97-AF65-F5344CB8AC3E}">
        <p14:creationId xmlns:p14="http://schemas.microsoft.com/office/powerpoint/2010/main" val="65185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A5AB-C190-47F6-901A-1133D8B3DC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6F2E5D-62ED-42FD-BEB7-A88BAB740D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546FE-DB94-4BB4-8433-7E985043A9E5}"/>
              </a:ext>
            </a:extLst>
          </p:cNvPr>
          <p:cNvSpPr>
            <a:spLocks noGrp="1"/>
          </p:cNvSpPr>
          <p:nvPr>
            <p:ph type="dt" sz="half" idx="10"/>
          </p:nvPr>
        </p:nvSpPr>
        <p:spPr/>
        <p:txBody>
          <a:bodyPr/>
          <a:lstStyle/>
          <a:p>
            <a:fld id="{404C3B16-BCC7-4F69-AAE0-B042F1DEF932}" type="datetime1">
              <a:rPr lang="en-US" smtClean="0"/>
              <a:t>4/26/2021</a:t>
            </a:fld>
            <a:endParaRPr lang="en-US"/>
          </a:p>
        </p:txBody>
      </p:sp>
      <p:sp>
        <p:nvSpPr>
          <p:cNvPr id="5" name="Footer Placeholder 4">
            <a:extLst>
              <a:ext uri="{FF2B5EF4-FFF2-40B4-BE49-F238E27FC236}">
                <a16:creationId xmlns:a16="http://schemas.microsoft.com/office/drawing/2014/main" id="{EB6E2FBF-0F5D-499B-A4FD-3473FBA14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E3111-AD5D-4E55-8785-811EFE8E769B}"/>
              </a:ext>
            </a:extLst>
          </p:cNvPr>
          <p:cNvSpPr>
            <a:spLocks noGrp="1"/>
          </p:cNvSpPr>
          <p:nvPr>
            <p:ph type="sldNum" sz="quarter" idx="12"/>
          </p:nvPr>
        </p:nvSpPr>
        <p:spPr/>
        <p:txBody>
          <a:bodyPr/>
          <a:lstStyle/>
          <a:p>
            <a:fld id="{EF2C326A-C798-47D5-89FB-7A2EE9ED2431}" type="slidenum">
              <a:rPr lang="en-US" smtClean="0"/>
              <a:t>‹#›</a:t>
            </a:fld>
            <a:endParaRPr lang="en-US"/>
          </a:p>
        </p:txBody>
      </p:sp>
    </p:spTree>
    <p:extLst>
      <p:ext uri="{BB962C8B-B14F-4D97-AF65-F5344CB8AC3E}">
        <p14:creationId xmlns:p14="http://schemas.microsoft.com/office/powerpoint/2010/main" val="378084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CB11-CD8D-4DB3-A8CC-9305C2B203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F4BEE-4154-4B80-8ED9-D4AF2E8ABB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5E617E-5C59-49B5-880D-523E76DD7E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5A7AF-B671-4CE7-9298-FE23FF754674}"/>
              </a:ext>
            </a:extLst>
          </p:cNvPr>
          <p:cNvSpPr>
            <a:spLocks noGrp="1"/>
          </p:cNvSpPr>
          <p:nvPr>
            <p:ph type="dt" sz="half" idx="10"/>
          </p:nvPr>
        </p:nvSpPr>
        <p:spPr/>
        <p:txBody>
          <a:bodyPr/>
          <a:lstStyle/>
          <a:p>
            <a:fld id="{9DE08BA6-8D55-4E71-88A7-82B5D2C586F4}" type="datetime1">
              <a:rPr lang="en-US" smtClean="0"/>
              <a:t>4/26/2021</a:t>
            </a:fld>
            <a:endParaRPr lang="en-US"/>
          </a:p>
        </p:txBody>
      </p:sp>
      <p:sp>
        <p:nvSpPr>
          <p:cNvPr id="6" name="Footer Placeholder 5">
            <a:extLst>
              <a:ext uri="{FF2B5EF4-FFF2-40B4-BE49-F238E27FC236}">
                <a16:creationId xmlns:a16="http://schemas.microsoft.com/office/drawing/2014/main" id="{6984E5F3-C324-4043-88F2-94E3049A2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2576F4-11A9-4D1E-AC77-F52303E83B05}"/>
              </a:ext>
            </a:extLst>
          </p:cNvPr>
          <p:cNvSpPr>
            <a:spLocks noGrp="1"/>
          </p:cNvSpPr>
          <p:nvPr>
            <p:ph type="sldNum" sz="quarter" idx="12"/>
          </p:nvPr>
        </p:nvSpPr>
        <p:spPr/>
        <p:txBody>
          <a:bodyPr/>
          <a:lstStyle/>
          <a:p>
            <a:fld id="{EF2C326A-C798-47D5-89FB-7A2EE9ED2431}" type="slidenum">
              <a:rPr lang="en-US" smtClean="0"/>
              <a:t>‹#›</a:t>
            </a:fld>
            <a:endParaRPr lang="en-US"/>
          </a:p>
        </p:txBody>
      </p:sp>
    </p:spTree>
    <p:extLst>
      <p:ext uri="{BB962C8B-B14F-4D97-AF65-F5344CB8AC3E}">
        <p14:creationId xmlns:p14="http://schemas.microsoft.com/office/powerpoint/2010/main" val="128760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1102-FB76-4FDB-84DD-ACD241148A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054ECA-363C-4B30-BCB5-ED5CA66E6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E4DD78-A4BE-473B-962A-C5B6673F90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3DB95E-644F-4132-BC3D-E4CA88072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7C053B-35B4-4D51-AFCC-AEAC4B463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28FFCB-F9C3-401C-9E31-E438B7F21879}"/>
              </a:ext>
            </a:extLst>
          </p:cNvPr>
          <p:cNvSpPr>
            <a:spLocks noGrp="1"/>
          </p:cNvSpPr>
          <p:nvPr>
            <p:ph type="dt" sz="half" idx="10"/>
          </p:nvPr>
        </p:nvSpPr>
        <p:spPr/>
        <p:txBody>
          <a:bodyPr/>
          <a:lstStyle/>
          <a:p>
            <a:fld id="{E5DA9EA3-9A97-4B97-B578-0781A3429716}" type="datetime1">
              <a:rPr lang="en-US" smtClean="0"/>
              <a:t>4/26/2021</a:t>
            </a:fld>
            <a:endParaRPr lang="en-US"/>
          </a:p>
        </p:txBody>
      </p:sp>
      <p:sp>
        <p:nvSpPr>
          <p:cNvPr id="8" name="Footer Placeholder 7">
            <a:extLst>
              <a:ext uri="{FF2B5EF4-FFF2-40B4-BE49-F238E27FC236}">
                <a16:creationId xmlns:a16="http://schemas.microsoft.com/office/drawing/2014/main" id="{E3C00661-5511-43A3-BBA8-D8E03D4E4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702A8C-6AC7-4F8B-A02D-980BDF292739}"/>
              </a:ext>
            </a:extLst>
          </p:cNvPr>
          <p:cNvSpPr>
            <a:spLocks noGrp="1"/>
          </p:cNvSpPr>
          <p:nvPr>
            <p:ph type="sldNum" sz="quarter" idx="12"/>
          </p:nvPr>
        </p:nvSpPr>
        <p:spPr/>
        <p:txBody>
          <a:bodyPr/>
          <a:lstStyle/>
          <a:p>
            <a:fld id="{EF2C326A-C798-47D5-89FB-7A2EE9ED2431}" type="slidenum">
              <a:rPr lang="en-US" smtClean="0"/>
              <a:t>‹#›</a:t>
            </a:fld>
            <a:endParaRPr lang="en-US"/>
          </a:p>
        </p:txBody>
      </p:sp>
    </p:spTree>
    <p:extLst>
      <p:ext uri="{BB962C8B-B14F-4D97-AF65-F5344CB8AC3E}">
        <p14:creationId xmlns:p14="http://schemas.microsoft.com/office/powerpoint/2010/main" val="155711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DAC8-411B-48EE-BA70-FEF9AEEC22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7C2217-D65D-4DE0-822A-11B595C3B831}"/>
              </a:ext>
            </a:extLst>
          </p:cNvPr>
          <p:cNvSpPr>
            <a:spLocks noGrp="1"/>
          </p:cNvSpPr>
          <p:nvPr>
            <p:ph type="dt" sz="half" idx="10"/>
          </p:nvPr>
        </p:nvSpPr>
        <p:spPr/>
        <p:txBody>
          <a:bodyPr/>
          <a:lstStyle/>
          <a:p>
            <a:fld id="{FDC96D88-D7AC-407D-BA65-BF84573A71EB}" type="datetime1">
              <a:rPr lang="en-US" smtClean="0"/>
              <a:t>4/26/2021</a:t>
            </a:fld>
            <a:endParaRPr lang="en-US"/>
          </a:p>
        </p:txBody>
      </p:sp>
      <p:sp>
        <p:nvSpPr>
          <p:cNvPr id="4" name="Footer Placeholder 3">
            <a:extLst>
              <a:ext uri="{FF2B5EF4-FFF2-40B4-BE49-F238E27FC236}">
                <a16:creationId xmlns:a16="http://schemas.microsoft.com/office/drawing/2014/main" id="{0FD98899-BE43-4D81-9D1C-21D8AA573A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45AABC-5FC8-440B-B9C1-0521B54F8D6E}"/>
              </a:ext>
            </a:extLst>
          </p:cNvPr>
          <p:cNvSpPr>
            <a:spLocks noGrp="1"/>
          </p:cNvSpPr>
          <p:nvPr>
            <p:ph type="sldNum" sz="quarter" idx="12"/>
          </p:nvPr>
        </p:nvSpPr>
        <p:spPr/>
        <p:txBody>
          <a:bodyPr/>
          <a:lstStyle/>
          <a:p>
            <a:fld id="{EF2C326A-C798-47D5-89FB-7A2EE9ED2431}" type="slidenum">
              <a:rPr lang="en-US" smtClean="0"/>
              <a:t>‹#›</a:t>
            </a:fld>
            <a:endParaRPr lang="en-US"/>
          </a:p>
        </p:txBody>
      </p:sp>
    </p:spTree>
    <p:extLst>
      <p:ext uri="{BB962C8B-B14F-4D97-AF65-F5344CB8AC3E}">
        <p14:creationId xmlns:p14="http://schemas.microsoft.com/office/powerpoint/2010/main" val="194645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199E66-E239-4786-A042-AC23B245A920}"/>
              </a:ext>
            </a:extLst>
          </p:cNvPr>
          <p:cNvSpPr>
            <a:spLocks noGrp="1"/>
          </p:cNvSpPr>
          <p:nvPr>
            <p:ph type="dt" sz="half" idx="10"/>
          </p:nvPr>
        </p:nvSpPr>
        <p:spPr/>
        <p:txBody>
          <a:bodyPr/>
          <a:lstStyle/>
          <a:p>
            <a:fld id="{D71F29B6-5E8F-4349-AFCC-7F4330CA8B89}" type="datetime1">
              <a:rPr lang="en-US" smtClean="0"/>
              <a:t>4/26/2021</a:t>
            </a:fld>
            <a:endParaRPr lang="en-US"/>
          </a:p>
        </p:txBody>
      </p:sp>
      <p:sp>
        <p:nvSpPr>
          <p:cNvPr id="3" name="Footer Placeholder 2">
            <a:extLst>
              <a:ext uri="{FF2B5EF4-FFF2-40B4-BE49-F238E27FC236}">
                <a16:creationId xmlns:a16="http://schemas.microsoft.com/office/drawing/2014/main" id="{D58ACCE0-F5D0-4EFF-B3DE-1DF56DF65F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B7B76A-59FC-4110-AD8E-7377DECD1C18}"/>
              </a:ext>
            </a:extLst>
          </p:cNvPr>
          <p:cNvSpPr>
            <a:spLocks noGrp="1"/>
          </p:cNvSpPr>
          <p:nvPr>
            <p:ph type="sldNum" sz="quarter" idx="12"/>
          </p:nvPr>
        </p:nvSpPr>
        <p:spPr/>
        <p:txBody>
          <a:bodyPr/>
          <a:lstStyle/>
          <a:p>
            <a:fld id="{EF2C326A-C798-47D5-89FB-7A2EE9ED2431}" type="slidenum">
              <a:rPr lang="en-US" smtClean="0"/>
              <a:t>‹#›</a:t>
            </a:fld>
            <a:endParaRPr lang="en-US"/>
          </a:p>
        </p:txBody>
      </p:sp>
    </p:spTree>
    <p:extLst>
      <p:ext uri="{BB962C8B-B14F-4D97-AF65-F5344CB8AC3E}">
        <p14:creationId xmlns:p14="http://schemas.microsoft.com/office/powerpoint/2010/main" val="321054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4744-7E95-4B29-BA25-A3CDFF970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6B3ECE-740C-4A87-9582-66FB1AC9D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D67374-9487-4ACF-B84E-EACF48C65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3BECA-39CF-4EFB-9BB1-6B4F645E9A8E}"/>
              </a:ext>
            </a:extLst>
          </p:cNvPr>
          <p:cNvSpPr>
            <a:spLocks noGrp="1"/>
          </p:cNvSpPr>
          <p:nvPr>
            <p:ph type="dt" sz="half" idx="10"/>
          </p:nvPr>
        </p:nvSpPr>
        <p:spPr/>
        <p:txBody>
          <a:bodyPr/>
          <a:lstStyle/>
          <a:p>
            <a:fld id="{6A32295E-18A0-4EF8-B07A-1C219EB41698}" type="datetime1">
              <a:rPr lang="en-US" smtClean="0"/>
              <a:t>4/26/2021</a:t>
            </a:fld>
            <a:endParaRPr lang="en-US"/>
          </a:p>
        </p:txBody>
      </p:sp>
      <p:sp>
        <p:nvSpPr>
          <p:cNvPr id="6" name="Footer Placeholder 5">
            <a:extLst>
              <a:ext uri="{FF2B5EF4-FFF2-40B4-BE49-F238E27FC236}">
                <a16:creationId xmlns:a16="http://schemas.microsoft.com/office/drawing/2014/main" id="{36CF19C8-87B6-4465-8A45-CD68C4C28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AF2AD-E136-4C69-A600-E95841B66954}"/>
              </a:ext>
            </a:extLst>
          </p:cNvPr>
          <p:cNvSpPr>
            <a:spLocks noGrp="1"/>
          </p:cNvSpPr>
          <p:nvPr>
            <p:ph type="sldNum" sz="quarter" idx="12"/>
          </p:nvPr>
        </p:nvSpPr>
        <p:spPr/>
        <p:txBody>
          <a:bodyPr/>
          <a:lstStyle/>
          <a:p>
            <a:fld id="{EF2C326A-C798-47D5-89FB-7A2EE9ED2431}" type="slidenum">
              <a:rPr lang="en-US" smtClean="0"/>
              <a:t>‹#›</a:t>
            </a:fld>
            <a:endParaRPr lang="en-US"/>
          </a:p>
        </p:txBody>
      </p:sp>
    </p:spTree>
    <p:extLst>
      <p:ext uri="{BB962C8B-B14F-4D97-AF65-F5344CB8AC3E}">
        <p14:creationId xmlns:p14="http://schemas.microsoft.com/office/powerpoint/2010/main" val="198887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7133-7CE7-4AE7-B050-50B658DC06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721666-C68A-4627-9B88-6AE63A3A3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AF7DC-A0F4-4AF9-B6FB-C2274BEC9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D0B8C-53D7-4629-99F8-16AC060E053E}"/>
              </a:ext>
            </a:extLst>
          </p:cNvPr>
          <p:cNvSpPr>
            <a:spLocks noGrp="1"/>
          </p:cNvSpPr>
          <p:nvPr>
            <p:ph type="dt" sz="half" idx="10"/>
          </p:nvPr>
        </p:nvSpPr>
        <p:spPr/>
        <p:txBody>
          <a:bodyPr/>
          <a:lstStyle/>
          <a:p>
            <a:fld id="{D6491C7F-A0B0-44DC-9027-376B43CDA352}" type="datetime1">
              <a:rPr lang="en-US" smtClean="0"/>
              <a:t>4/26/2021</a:t>
            </a:fld>
            <a:endParaRPr lang="en-US"/>
          </a:p>
        </p:txBody>
      </p:sp>
      <p:sp>
        <p:nvSpPr>
          <p:cNvPr id="6" name="Footer Placeholder 5">
            <a:extLst>
              <a:ext uri="{FF2B5EF4-FFF2-40B4-BE49-F238E27FC236}">
                <a16:creationId xmlns:a16="http://schemas.microsoft.com/office/drawing/2014/main" id="{8CDAF36B-59C5-4D3F-89BB-E82F3AB4A4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CB84E-3BC5-490C-B5AD-61A5EE739DC7}"/>
              </a:ext>
            </a:extLst>
          </p:cNvPr>
          <p:cNvSpPr>
            <a:spLocks noGrp="1"/>
          </p:cNvSpPr>
          <p:nvPr>
            <p:ph type="sldNum" sz="quarter" idx="12"/>
          </p:nvPr>
        </p:nvSpPr>
        <p:spPr/>
        <p:txBody>
          <a:bodyPr/>
          <a:lstStyle/>
          <a:p>
            <a:fld id="{EF2C326A-C798-47D5-89FB-7A2EE9ED2431}" type="slidenum">
              <a:rPr lang="en-US" smtClean="0"/>
              <a:t>‹#›</a:t>
            </a:fld>
            <a:endParaRPr lang="en-US"/>
          </a:p>
        </p:txBody>
      </p:sp>
    </p:spTree>
    <p:extLst>
      <p:ext uri="{BB962C8B-B14F-4D97-AF65-F5344CB8AC3E}">
        <p14:creationId xmlns:p14="http://schemas.microsoft.com/office/powerpoint/2010/main" val="172363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B663A-2033-475C-B22E-04237C6A7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CDDA07-CACF-4E8D-AFA1-73CB20663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59FAA-9B8B-435E-9064-645E3E6DE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EBE4B-A523-4195-A88A-FC909CA00A46}" type="datetime1">
              <a:rPr lang="en-US" smtClean="0"/>
              <a:t>4/26/2021</a:t>
            </a:fld>
            <a:endParaRPr lang="en-US"/>
          </a:p>
        </p:txBody>
      </p:sp>
      <p:sp>
        <p:nvSpPr>
          <p:cNvPr id="5" name="Footer Placeholder 4">
            <a:extLst>
              <a:ext uri="{FF2B5EF4-FFF2-40B4-BE49-F238E27FC236}">
                <a16:creationId xmlns:a16="http://schemas.microsoft.com/office/drawing/2014/main" id="{48698FB3-FD50-4DFF-8BB1-CCC81C6E9B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DC5A0E-5EFD-45EE-A726-9D4652267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C326A-C798-47D5-89FB-7A2EE9ED2431}" type="slidenum">
              <a:rPr lang="en-US" smtClean="0"/>
              <a:t>‹#›</a:t>
            </a:fld>
            <a:endParaRPr lang="en-US"/>
          </a:p>
        </p:txBody>
      </p:sp>
    </p:spTree>
    <p:extLst>
      <p:ext uri="{BB962C8B-B14F-4D97-AF65-F5344CB8AC3E}">
        <p14:creationId xmlns:p14="http://schemas.microsoft.com/office/powerpoint/2010/main" val="217786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app.dcoz.dc.gov/Login.asp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pp.dcoz.dc.gov/Login.asp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dcoz.dc.gov/service/sign-testify" TargetMode="External"/><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app.dcoz.dc.gov/CaseReport/CaseSearch.aspx"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s://app.dcoz.dc.gov/Login.aspx"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maps.dcoz.dc.gov/zr16"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allison.myers@dc.gov" TargetMode="Externa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mailto:clifford.moy@dc.gov" TargetMode="External"/><Relationship Id="rId4" Type="http://schemas.openxmlformats.org/officeDocument/2006/relationships/hyperlink" Target="mailto:sharon.schellin@dc.gov"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coz.dc.gov/service/interactive-zoning-information-system"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565F8509-9585-4C63-AB27-9650D7684133}"/>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2597"/>
          <a:stretch/>
        </p:blipFill>
        <p:spPr>
          <a:xfrm>
            <a:off x="20" y="10"/>
            <a:ext cx="12191980" cy="6857990"/>
          </a:xfrm>
          <a:prstGeom prst="rect">
            <a:avLst/>
          </a:prstGeom>
        </p:spPr>
      </p:pic>
      <p:sp>
        <p:nvSpPr>
          <p:cNvPr id="2" name="Title 1">
            <a:extLst>
              <a:ext uri="{FF2B5EF4-FFF2-40B4-BE49-F238E27FC236}">
                <a16:creationId xmlns:a16="http://schemas.microsoft.com/office/drawing/2014/main" id="{D9BEC44F-51B0-481D-8524-FC48ED989885}"/>
              </a:ext>
            </a:extLst>
          </p:cNvPr>
          <p:cNvSpPr>
            <a:spLocks noGrp="1"/>
          </p:cNvSpPr>
          <p:nvPr>
            <p:ph type="ctrTitle"/>
          </p:nvPr>
        </p:nvSpPr>
        <p:spPr>
          <a:xfrm>
            <a:off x="965200" y="965200"/>
            <a:ext cx="10261600" cy="3564869"/>
          </a:xfrm>
        </p:spPr>
        <p:txBody>
          <a:bodyPr>
            <a:normAutofit fontScale="90000"/>
          </a:bodyPr>
          <a:lstStyle/>
          <a:p>
            <a:r>
              <a:rPr lang="en-US" sz="10900" dirty="0">
                <a:ln w="22225">
                  <a:solidFill>
                    <a:schemeClr val="tx1"/>
                  </a:solidFill>
                  <a:miter lim="800000"/>
                </a:ln>
                <a:noFill/>
                <a:effectLst>
                  <a:outerShdw blurRad="38100" dist="38100" dir="2700000" algn="tl">
                    <a:srgbClr val="000000">
                      <a:alpha val="43137"/>
                    </a:srgbClr>
                  </a:outerShdw>
                </a:effectLst>
              </a:rPr>
              <a:t>ADVANCED ZONING</a:t>
            </a:r>
            <a:br>
              <a:rPr lang="en-US" sz="11500" dirty="0">
                <a:ln w="22225">
                  <a:solidFill>
                    <a:schemeClr val="tx1"/>
                  </a:solidFill>
                  <a:miter lim="800000"/>
                </a:ln>
                <a:noFill/>
                <a:effectLst>
                  <a:outerShdw blurRad="38100" dist="38100" dir="2700000" algn="tl">
                    <a:srgbClr val="000000">
                      <a:alpha val="43137"/>
                    </a:srgbClr>
                  </a:outerShdw>
                </a:effectLst>
              </a:rPr>
            </a:br>
            <a:r>
              <a:rPr lang="en-US" sz="11500" dirty="0">
                <a:ln w="22225">
                  <a:solidFill>
                    <a:schemeClr val="tx1"/>
                  </a:solidFill>
                  <a:miter lim="800000"/>
                </a:ln>
                <a:noFill/>
                <a:effectLst>
                  <a:outerShdw blurRad="38100" dist="38100" dir="2700000" algn="tl">
                    <a:srgbClr val="000000">
                      <a:alpha val="43137"/>
                    </a:srgbClr>
                  </a:outerShdw>
                </a:effectLst>
              </a:rPr>
              <a:t>for ANCs</a:t>
            </a:r>
          </a:p>
        </p:txBody>
      </p:sp>
      <p:sp>
        <p:nvSpPr>
          <p:cNvPr id="3" name="Subtitle 2">
            <a:extLst>
              <a:ext uri="{FF2B5EF4-FFF2-40B4-BE49-F238E27FC236}">
                <a16:creationId xmlns:a16="http://schemas.microsoft.com/office/drawing/2014/main" id="{C42AB880-0EB3-4B3D-997C-6C87E66F0EAC}"/>
              </a:ext>
            </a:extLst>
          </p:cNvPr>
          <p:cNvSpPr>
            <a:spLocks noGrp="1"/>
          </p:cNvSpPr>
          <p:nvPr>
            <p:ph type="subTitle" idx="1"/>
          </p:nvPr>
        </p:nvSpPr>
        <p:spPr>
          <a:xfrm>
            <a:off x="302470" y="4957909"/>
            <a:ext cx="10261600" cy="1244928"/>
          </a:xfrm>
        </p:spPr>
        <p:txBody>
          <a:bodyPr>
            <a:normAutofit/>
          </a:bodyPr>
          <a:lstStyle/>
          <a:p>
            <a:pPr algn="l"/>
            <a:r>
              <a:rPr lang="en-US" sz="3200" dirty="0"/>
              <a:t>Training Series by the D.C. Office of Zoning  </a:t>
            </a:r>
          </a:p>
          <a:p>
            <a:pPr algn="l"/>
            <a:r>
              <a:rPr lang="en-US" sz="3200" dirty="0"/>
              <a:t>April 2021</a:t>
            </a:r>
          </a:p>
          <a:p>
            <a:pPr algn="l"/>
            <a:endParaRPr lang="en-US" sz="3200" dirty="0"/>
          </a:p>
        </p:txBody>
      </p:sp>
    </p:spTree>
    <p:extLst>
      <p:ext uri="{BB962C8B-B14F-4D97-AF65-F5344CB8AC3E}">
        <p14:creationId xmlns:p14="http://schemas.microsoft.com/office/powerpoint/2010/main" val="3749647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0682270" cy="1150704"/>
          </a:xfrm>
        </p:spPr>
        <p:txBody>
          <a:bodyPr>
            <a:noAutofit/>
          </a:bodyPr>
          <a:lstStyle/>
          <a:p>
            <a:pPr algn="l"/>
            <a:r>
              <a:rPr lang="en-US" sz="7500" b="1" dirty="0"/>
              <a:t>DRAFTING AN </a:t>
            </a:r>
            <a:r>
              <a:rPr lang="en-US" sz="7500" dirty="0">
                <a:ln w="22225">
                  <a:solidFill>
                    <a:schemeClr val="tx1"/>
                  </a:solidFill>
                  <a:miter lim="800000"/>
                </a:ln>
                <a:noFill/>
              </a:rPr>
              <a:t>ANC REPORT </a:t>
            </a:r>
          </a:p>
        </p:txBody>
      </p:sp>
      <p:sp>
        <p:nvSpPr>
          <p:cNvPr id="6" name="TextBox 5">
            <a:extLst>
              <a:ext uri="{FF2B5EF4-FFF2-40B4-BE49-F238E27FC236}">
                <a16:creationId xmlns:a16="http://schemas.microsoft.com/office/drawing/2014/main" id="{5CD1DBED-F57C-45E7-A8DD-C9F6DC704F1C}"/>
              </a:ext>
            </a:extLst>
          </p:cNvPr>
          <p:cNvSpPr txBox="1"/>
          <p:nvPr/>
        </p:nvSpPr>
        <p:spPr>
          <a:xfrm>
            <a:off x="662155" y="1774733"/>
            <a:ext cx="10447020" cy="1369606"/>
          </a:xfrm>
          <a:prstGeom prst="rect">
            <a:avLst/>
          </a:prstGeom>
          <a:noFill/>
        </p:spPr>
        <p:txBody>
          <a:bodyPr wrap="square" rtlCol="0">
            <a:spAutoFit/>
          </a:bodyPr>
          <a:lstStyle/>
          <a:p>
            <a:r>
              <a:rPr lang="en-US" sz="2900" dirty="0"/>
              <a:t>Pursuant to Subtitle Y § 406.2 and Subtitle Z § 406.2, the BZA and ZC shall give “</a:t>
            </a:r>
            <a:r>
              <a:rPr lang="en-US" sz="2900" b="1" dirty="0"/>
              <a:t>great weight</a:t>
            </a:r>
            <a:r>
              <a:rPr lang="en-US" sz="2900" dirty="0"/>
              <a:t>” to the written report of the affected ANC</a:t>
            </a:r>
          </a:p>
          <a:p>
            <a:pPr marL="457200" indent="-457200">
              <a:buFont typeface="Arial" panose="020B0604020202020204" pitchFamily="34" charset="0"/>
              <a:buChar char="•"/>
            </a:pPr>
            <a:endParaRPr lang="en-US" sz="2500" b="1" dirty="0"/>
          </a:p>
        </p:txBody>
      </p:sp>
      <p:sp>
        <p:nvSpPr>
          <p:cNvPr id="7" name="TextBox 6">
            <a:extLst>
              <a:ext uri="{FF2B5EF4-FFF2-40B4-BE49-F238E27FC236}">
                <a16:creationId xmlns:a16="http://schemas.microsoft.com/office/drawing/2014/main" id="{76676EE8-88C0-4CDA-AF49-0C90C3D994F5}"/>
              </a:ext>
            </a:extLst>
          </p:cNvPr>
          <p:cNvSpPr txBox="1"/>
          <p:nvPr/>
        </p:nvSpPr>
        <p:spPr>
          <a:xfrm>
            <a:off x="544530" y="3311367"/>
            <a:ext cx="10313969" cy="2554545"/>
          </a:xfrm>
          <a:prstGeom prst="rect">
            <a:avLst/>
          </a:prstGeom>
          <a:no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dirty="0"/>
              <a:t>                                          is an acknowledgement of the issues and concerns of the ANC and an explanation of why the ZC or BZA did or did not find the ANC persuasive</a:t>
            </a:r>
          </a:p>
        </p:txBody>
      </p:sp>
      <p:sp>
        <p:nvSpPr>
          <p:cNvPr id="8" name="Rectangle 7">
            <a:extLst>
              <a:ext uri="{FF2B5EF4-FFF2-40B4-BE49-F238E27FC236}">
                <a16:creationId xmlns:a16="http://schemas.microsoft.com/office/drawing/2014/main" id="{F1D8F174-AFB5-4A22-8167-DF56417E4190}"/>
              </a:ext>
            </a:extLst>
          </p:cNvPr>
          <p:cNvSpPr/>
          <p:nvPr/>
        </p:nvSpPr>
        <p:spPr>
          <a:xfrm>
            <a:off x="932196" y="3221220"/>
            <a:ext cx="476931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“Great Weight”</a:t>
            </a:r>
          </a:p>
        </p:txBody>
      </p:sp>
    </p:spTree>
    <p:extLst>
      <p:ext uri="{BB962C8B-B14F-4D97-AF65-F5344CB8AC3E}">
        <p14:creationId xmlns:p14="http://schemas.microsoft.com/office/powerpoint/2010/main" val="257557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0682270" cy="1150704"/>
          </a:xfrm>
        </p:spPr>
        <p:txBody>
          <a:bodyPr>
            <a:noAutofit/>
          </a:bodyPr>
          <a:lstStyle/>
          <a:p>
            <a:pPr algn="l"/>
            <a:r>
              <a:rPr lang="en-US" sz="7500" b="1" dirty="0"/>
              <a:t>DRAFTING AN </a:t>
            </a:r>
            <a:r>
              <a:rPr lang="en-US" sz="7500" dirty="0">
                <a:ln w="22225">
                  <a:solidFill>
                    <a:schemeClr val="tx1"/>
                  </a:solidFill>
                  <a:miter lim="800000"/>
                </a:ln>
                <a:noFill/>
              </a:rPr>
              <a:t>ANC REPORT </a:t>
            </a:r>
          </a:p>
        </p:txBody>
      </p:sp>
      <p:sp>
        <p:nvSpPr>
          <p:cNvPr id="6" name="TextBox 5">
            <a:extLst>
              <a:ext uri="{FF2B5EF4-FFF2-40B4-BE49-F238E27FC236}">
                <a16:creationId xmlns:a16="http://schemas.microsoft.com/office/drawing/2014/main" id="{5CD1DBED-F57C-45E7-A8DD-C9F6DC704F1C}"/>
              </a:ext>
            </a:extLst>
          </p:cNvPr>
          <p:cNvSpPr txBox="1"/>
          <p:nvPr/>
        </p:nvSpPr>
        <p:spPr>
          <a:xfrm>
            <a:off x="662155" y="1530849"/>
            <a:ext cx="7549707" cy="5293757"/>
          </a:xfrm>
          <a:prstGeom prst="rect">
            <a:avLst/>
          </a:prstGeom>
          <a:noFill/>
        </p:spPr>
        <p:txBody>
          <a:bodyPr wrap="square" rtlCol="0">
            <a:spAutoFit/>
          </a:bodyPr>
          <a:lstStyle/>
          <a:p>
            <a:r>
              <a:rPr lang="en-US" sz="2600" b="1" dirty="0"/>
              <a:t>Requirements for Great Weight</a:t>
            </a:r>
            <a:r>
              <a:rPr lang="en-US" sz="2600" dirty="0"/>
              <a:t> (or, see Form 129):</a:t>
            </a:r>
          </a:p>
          <a:p>
            <a:pPr marL="457200" indent="-457200">
              <a:buFont typeface="Arial" panose="020B0604020202020204" pitchFamily="34" charset="0"/>
              <a:buChar char="•"/>
            </a:pPr>
            <a:r>
              <a:rPr lang="en-US" sz="2400" dirty="0"/>
              <a:t>Case name and number;</a:t>
            </a:r>
          </a:p>
          <a:p>
            <a:pPr marL="457200" indent="-457200">
              <a:buFont typeface="Arial" panose="020B0604020202020204" pitchFamily="34" charset="0"/>
              <a:buChar char="•"/>
            </a:pPr>
            <a:r>
              <a:rPr lang="en-US" sz="2400" dirty="0"/>
              <a:t>Date of the public meeting of the ANC </a:t>
            </a:r>
          </a:p>
          <a:p>
            <a:pPr marL="457200" indent="-457200">
              <a:buFont typeface="Arial" panose="020B0604020202020204" pitchFamily="34" charset="0"/>
              <a:buChar char="•"/>
            </a:pPr>
            <a:r>
              <a:rPr lang="en-US" sz="2400" dirty="0"/>
              <a:t>Statement that proper notice of that public meeting was given by the ANC;</a:t>
            </a:r>
          </a:p>
          <a:p>
            <a:pPr marL="457200" indent="-457200">
              <a:buFont typeface="Arial" panose="020B0604020202020204" pitchFamily="34" charset="0"/>
              <a:buChar char="•"/>
            </a:pPr>
            <a:r>
              <a:rPr lang="en-US" sz="2400" dirty="0"/>
              <a:t>Number of members of the ANC that constitute a quorum and number of members present;</a:t>
            </a:r>
          </a:p>
          <a:p>
            <a:pPr marL="457200" indent="-457200">
              <a:buFont typeface="Arial" panose="020B0604020202020204" pitchFamily="34" charset="0"/>
              <a:buChar char="•"/>
            </a:pPr>
            <a:r>
              <a:rPr lang="en-US" sz="2400" dirty="0"/>
              <a:t>The </a:t>
            </a:r>
            <a:r>
              <a:rPr lang="en-US" sz="2400" b="1" u="sng" dirty="0"/>
              <a:t>issues and concerns </a:t>
            </a:r>
            <a:r>
              <a:rPr lang="en-US" sz="2400" dirty="0"/>
              <a:t>of the ANC about the application, as related to the standards against which the application shall be judged;</a:t>
            </a:r>
          </a:p>
          <a:p>
            <a:pPr marL="457200" indent="-457200">
              <a:buFont typeface="Arial" panose="020B0604020202020204" pitchFamily="34" charset="0"/>
              <a:buChar char="•"/>
            </a:pPr>
            <a:r>
              <a:rPr lang="en-US" sz="2400" dirty="0"/>
              <a:t>Recommendation, if any, of the ANC;</a:t>
            </a:r>
          </a:p>
          <a:p>
            <a:pPr marL="457200" indent="-457200">
              <a:buFont typeface="Arial" panose="020B0604020202020204" pitchFamily="34" charset="0"/>
              <a:buChar char="•"/>
            </a:pPr>
            <a:r>
              <a:rPr lang="en-US" sz="2400" dirty="0"/>
              <a:t>Outcome of the vote on the motion to adopt the report;</a:t>
            </a:r>
          </a:p>
          <a:p>
            <a:pPr marL="457200" indent="-457200">
              <a:buFont typeface="Arial" panose="020B0604020202020204" pitchFamily="34" charset="0"/>
              <a:buChar char="•"/>
            </a:pPr>
            <a:r>
              <a:rPr lang="en-US" sz="2400" dirty="0"/>
              <a:t>Signature of the ANC Chairperson or Vice-Chairperson</a:t>
            </a:r>
          </a:p>
        </p:txBody>
      </p:sp>
      <p:pic>
        <p:nvPicPr>
          <p:cNvPr id="9" name="Picture 8">
            <a:extLst>
              <a:ext uri="{FF2B5EF4-FFF2-40B4-BE49-F238E27FC236}">
                <a16:creationId xmlns:a16="http://schemas.microsoft.com/office/drawing/2014/main" id="{3032AAD0-BEA0-4D7D-836D-FF9909627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459" y="1761977"/>
            <a:ext cx="3656944" cy="4715878"/>
          </a:xfrm>
          <a:prstGeom prst="rect">
            <a:avLst/>
          </a:prstGeom>
        </p:spPr>
      </p:pic>
    </p:spTree>
    <p:extLst>
      <p:ext uri="{BB962C8B-B14F-4D97-AF65-F5344CB8AC3E}">
        <p14:creationId xmlns:p14="http://schemas.microsoft.com/office/powerpoint/2010/main" val="41832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0682270" cy="1150704"/>
          </a:xfrm>
        </p:spPr>
        <p:txBody>
          <a:bodyPr>
            <a:noAutofit/>
          </a:bodyPr>
          <a:lstStyle/>
          <a:p>
            <a:pPr algn="l"/>
            <a:r>
              <a:rPr lang="en-US" sz="7500" b="1" dirty="0"/>
              <a:t>DRAFTING AN </a:t>
            </a:r>
            <a:r>
              <a:rPr lang="en-US" sz="7500" dirty="0">
                <a:ln w="22225">
                  <a:solidFill>
                    <a:schemeClr val="tx1"/>
                  </a:solidFill>
                  <a:miter lim="800000"/>
                </a:ln>
                <a:noFill/>
              </a:rPr>
              <a:t>ANC REPORT </a:t>
            </a:r>
          </a:p>
        </p:txBody>
      </p:sp>
      <p:sp>
        <p:nvSpPr>
          <p:cNvPr id="6" name="TextBox 5">
            <a:extLst>
              <a:ext uri="{FF2B5EF4-FFF2-40B4-BE49-F238E27FC236}">
                <a16:creationId xmlns:a16="http://schemas.microsoft.com/office/drawing/2014/main" id="{5CD1DBED-F57C-45E7-A8DD-C9F6DC704F1C}"/>
              </a:ext>
            </a:extLst>
          </p:cNvPr>
          <p:cNvSpPr txBox="1"/>
          <p:nvPr/>
        </p:nvSpPr>
        <p:spPr>
          <a:xfrm>
            <a:off x="662155" y="1810109"/>
            <a:ext cx="10447020" cy="861774"/>
          </a:xfrm>
          <a:prstGeom prst="rect">
            <a:avLst/>
          </a:prstGeom>
          <a:noFill/>
        </p:spPr>
        <p:txBody>
          <a:bodyPr wrap="square" rtlCol="0">
            <a:spAutoFit/>
          </a:bodyPr>
          <a:lstStyle/>
          <a:p>
            <a:r>
              <a:rPr lang="en-US" sz="2500" dirty="0"/>
              <a:t>From DC Court of Appeals decision in </a:t>
            </a:r>
            <a:r>
              <a:rPr lang="en-US" sz="2500" i="1" dirty="0"/>
              <a:t>Metropole Condominium </a:t>
            </a:r>
            <a:r>
              <a:rPr lang="en-US" sz="2500" i="1" dirty="0" err="1"/>
              <a:t>Ass'n</a:t>
            </a:r>
            <a:r>
              <a:rPr lang="en-US" sz="2500" i="1" dirty="0"/>
              <a:t> v. District of Columbia Bd. of Zoning Adjustment</a:t>
            </a:r>
            <a:r>
              <a:rPr lang="en-US" sz="2500" dirty="0"/>
              <a:t>, 141 A.3d 1079 (2016): </a:t>
            </a:r>
          </a:p>
        </p:txBody>
      </p:sp>
      <p:sp>
        <p:nvSpPr>
          <p:cNvPr id="7" name="TextBox 6">
            <a:extLst>
              <a:ext uri="{FF2B5EF4-FFF2-40B4-BE49-F238E27FC236}">
                <a16:creationId xmlns:a16="http://schemas.microsoft.com/office/drawing/2014/main" id="{76676EE8-88C0-4CDA-AF49-0C90C3D994F5}"/>
              </a:ext>
            </a:extLst>
          </p:cNvPr>
          <p:cNvSpPr txBox="1"/>
          <p:nvPr/>
        </p:nvSpPr>
        <p:spPr>
          <a:xfrm>
            <a:off x="662155" y="2951143"/>
            <a:ext cx="10268250" cy="3323987"/>
          </a:xfrm>
          <a:prstGeom prst="rect">
            <a:avLst/>
          </a:prstGeom>
          <a:no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500" dirty="0"/>
              <a:t>As for the recommendation of the ANC supporting the application, we note that the statute does not require the BZA to give “great weight” to the ANC's recommendation but requires the BZA to give great weight to any </a:t>
            </a:r>
            <a:r>
              <a:rPr lang="en-US" sz="3700" dirty="0"/>
              <a:t>                                      </a:t>
            </a:r>
            <a:r>
              <a:rPr lang="en-US" sz="3500" dirty="0"/>
              <a:t>raised by the ANC in reaching its decision. </a:t>
            </a:r>
          </a:p>
        </p:txBody>
      </p:sp>
      <p:sp>
        <p:nvSpPr>
          <p:cNvPr id="8" name="Rectangle 7">
            <a:extLst>
              <a:ext uri="{FF2B5EF4-FFF2-40B4-BE49-F238E27FC236}">
                <a16:creationId xmlns:a16="http://schemas.microsoft.com/office/drawing/2014/main" id="{F1D8F174-AFB5-4A22-8167-DF56417E4190}"/>
              </a:ext>
            </a:extLst>
          </p:cNvPr>
          <p:cNvSpPr/>
          <p:nvPr/>
        </p:nvSpPr>
        <p:spPr>
          <a:xfrm>
            <a:off x="2926080" y="5097779"/>
            <a:ext cx="4682905" cy="661720"/>
          </a:xfrm>
          <a:prstGeom prst="rect">
            <a:avLst/>
          </a:prstGeom>
          <a:noFill/>
        </p:spPr>
        <p:txBody>
          <a:bodyPr wrap="square" lIns="91440" tIns="45720" rIns="91440" bIns="45720">
            <a:spAutoFit/>
          </a:bodyPr>
          <a:lstStyle/>
          <a:p>
            <a:pPr algn="ctr"/>
            <a:r>
              <a:rPr lang="en-US" sz="3700" b="1" cap="none" spc="0" dirty="0">
                <a:ln w="22225">
                  <a:solidFill>
                    <a:schemeClr val="accent2"/>
                  </a:solidFill>
                  <a:prstDash val="solid"/>
                </a:ln>
                <a:solidFill>
                  <a:schemeClr val="accent2">
                    <a:lumMod val="40000"/>
                    <a:lumOff val="60000"/>
                  </a:schemeClr>
                </a:solidFill>
                <a:effectLst/>
              </a:rPr>
              <a:t>issues and concerns</a:t>
            </a:r>
          </a:p>
        </p:txBody>
      </p:sp>
    </p:spTree>
    <p:extLst>
      <p:ext uri="{BB962C8B-B14F-4D97-AF65-F5344CB8AC3E}">
        <p14:creationId xmlns:p14="http://schemas.microsoft.com/office/powerpoint/2010/main" val="3178569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0682270" cy="1150704"/>
          </a:xfrm>
        </p:spPr>
        <p:txBody>
          <a:bodyPr>
            <a:noAutofit/>
          </a:bodyPr>
          <a:lstStyle/>
          <a:p>
            <a:pPr algn="l"/>
            <a:r>
              <a:rPr lang="en-US" sz="7500" b="1" dirty="0"/>
              <a:t>DRAFTING AN </a:t>
            </a:r>
            <a:r>
              <a:rPr lang="en-US" sz="7500" dirty="0">
                <a:ln w="22225">
                  <a:solidFill>
                    <a:schemeClr val="tx1"/>
                  </a:solidFill>
                  <a:miter lim="800000"/>
                </a:ln>
                <a:noFill/>
              </a:rPr>
              <a:t>ANC REPORT </a:t>
            </a:r>
          </a:p>
        </p:txBody>
      </p:sp>
      <p:sp>
        <p:nvSpPr>
          <p:cNvPr id="6" name="TextBox 5">
            <a:extLst>
              <a:ext uri="{FF2B5EF4-FFF2-40B4-BE49-F238E27FC236}">
                <a16:creationId xmlns:a16="http://schemas.microsoft.com/office/drawing/2014/main" id="{5CD1DBED-F57C-45E7-A8DD-C9F6DC704F1C}"/>
              </a:ext>
            </a:extLst>
          </p:cNvPr>
          <p:cNvSpPr txBox="1"/>
          <p:nvPr/>
        </p:nvSpPr>
        <p:spPr>
          <a:xfrm>
            <a:off x="662155" y="1810109"/>
            <a:ext cx="10447020" cy="1554272"/>
          </a:xfrm>
          <a:prstGeom prst="rect">
            <a:avLst/>
          </a:prstGeom>
          <a:noFill/>
        </p:spPr>
        <p:txBody>
          <a:bodyPr wrap="square" rtlCol="0">
            <a:spAutoFit/>
          </a:bodyPr>
          <a:lstStyle/>
          <a:p>
            <a:r>
              <a:rPr lang="en-US" sz="3500" dirty="0"/>
              <a:t>The great weight requirement extends only to issues and concerns that are </a:t>
            </a:r>
          </a:p>
          <a:p>
            <a:endParaRPr lang="en-US" sz="2500" dirty="0"/>
          </a:p>
        </p:txBody>
      </p:sp>
      <p:sp>
        <p:nvSpPr>
          <p:cNvPr id="9" name="Rectangle 8">
            <a:extLst>
              <a:ext uri="{FF2B5EF4-FFF2-40B4-BE49-F238E27FC236}">
                <a16:creationId xmlns:a16="http://schemas.microsoft.com/office/drawing/2014/main" id="{35F34463-307A-432F-B223-2640B8D94ECB}"/>
              </a:ext>
            </a:extLst>
          </p:cNvPr>
          <p:cNvSpPr/>
          <p:nvPr/>
        </p:nvSpPr>
        <p:spPr>
          <a:xfrm>
            <a:off x="3890962" y="2240996"/>
            <a:ext cx="517308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“legally relevant”</a:t>
            </a:r>
          </a:p>
        </p:txBody>
      </p:sp>
      <p:graphicFrame>
        <p:nvGraphicFramePr>
          <p:cNvPr id="3" name="Diagram 2">
            <a:extLst>
              <a:ext uri="{FF2B5EF4-FFF2-40B4-BE49-F238E27FC236}">
                <a16:creationId xmlns:a16="http://schemas.microsoft.com/office/drawing/2014/main" id="{FAF3CE5A-866F-4DC5-84B1-266F765C6F46}"/>
              </a:ext>
            </a:extLst>
          </p:cNvPr>
          <p:cNvGraphicFramePr/>
          <p:nvPr>
            <p:extLst>
              <p:ext uri="{D42A27DB-BD31-4B8C-83A1-F6EECF244321}">
                <p14:modId xmlns:p14="http://schemas.microsoft.com/office/powerpoint/2010/main" val="135744062"/>
              </p:ext>
            </p:extLst>
          </p:nvPr>
        </p:nvGraphicFramePr>
        <p:xfrm>
          <a:off x="845819" y="2937718"/>
          <a:ext cx="10263355" cy="392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95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1100074" cy="1150704"/>
          </a:xfrm>
        </p:spPr>
        <p:txBody>
          <a:bodyPr>
            <a:noAutofit/>
          </a:bodyPr>
          <a:lstStyle/>
          <a:p>
            <a:pPr algn="l"/>
            <a:r>
              <a:rPr lang="en-US" sz="7600" b="1" dirty="0"/>
              <a:t>WEIGHING IN AT </a:t>
            </a:r>
            <a:r>
              <a:rPr lang="en-US" sz="7600" dirty="0">
                <a:ln w="22225">
                  <a:solidFill>
                    <a:schemeClr val="tx1"/>
                  </a:solidFill>
                  <a:miter lim="800000"/>
                </a:ln>
                <a:noFill/>
              </a:rPr>
              <a:t>SETDOWN</a:t>
            </a:r>
          </a:p>
        </p:txBody>
      </p:sp>
      <p:sp>
        <p:nvSpPr>
          <p:cNvPr id="6" name="Content Placeholder 10">
            <a:extLst>
              <a:ext uri="{FF2B5EF4-FFF2-40B4-BE49-F238E27FC236}">
                <a16:creationId xmlns:a16="http://schemas.microsoft.com/office/drawing/2014/main" id="{209C4A54-3290-48DC-8C1B-F99051A86C64}"/>
              </a:ext>
            </a:extLst>
          </p:cNvPr>
          <p:cNvSpPr txBox="1">
            <a:spLocks/>
          </p:cNvSpPr>
          <p:nvPr/>
        </p:nvSpPr>
        <p:spPr>
          <a:xfrm>
            <a:off x="838200" y="1825625"/>
            <a:ext cx="10515600" cy="4667250"/>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4000" dirty="0" err="1"/>
              <a:t>Setdown</a:t>
            </a:r>
            <a:r>
              <a:rPr lang="en-US" sz="4000" dirty="0"/>
              <a:t> is the process by which the ZC determines whether a case is ready for public hearing</a:t>
            </a:r>
          </a:p>
          <a:p>
            <a:pPr marL="1028700" lvl="1" indent="-571500" algn="l">
              <a:buFont typeface="Arial" panose="020B0604020202020204" pitchFamily="34" charset="0"/>
              <a:buChar char="•"/>
            </a:pPr>
            <a:r>
              <a:rPr lang="en-US" sz="3600" dirty="0"/>
              <a:t>Prior to ZR16, only Office of Planning could weigh in on this determination</a:t>
            </a:r>
          </a:p>
          <a:p>
            <a:pPr marL="1028700" lvl="1" indent="-571500" algn="l">
              <a:buFont typeface="Arial" panose="020B0604020202020204" pitchFamily="34" charset="0"/>
              <a:buChar char="•"/>
            </a:pPr>
            <a:r>
              <a:rPr lang="en-US" sz="3600" dirty="0"/>
              <a:t>Under ZR16, ANCs may submit a </a:t>
            </a:r>
            <a:r>
              <a:rPr lang="en-US" sz="3600" dirty="0" err="1"/>
              <a:t>Setdown</a:t>
            </a:r>
            <a:r>
              <a:rPr lang="en-US" sz="3600" dirty="0"/>
              <a:t> Form (Form 130) to provide their input on this decision</a:t>
            </a:r>
          </a:p>
          <a:p>
            <a:pPr marL="1028700" lvl="1" indent="-571500" algn="l">
              <a:buFont typeface="Arial" panose="020B0604020202020204" pitchFamily="34" charset="0"/>
              <a:buChar char="•"/>
            </a:pPr>
            <a:endParaRPr lang="en-US" sz="3600" dirty="0"/>
          </a:p>
          <a:p>
            <a:pPr marL="571500" indent="-571500" algn="l">
              <a:buFont typeface="Arial" panose="020B0604020202020204" pitchFamily="34" charset="0"/>
              <a:buChar char="•"/>
            </a:pPr>
            <a:r>
              <a:rPr lang="en-US" sz="4000" dirty="0"/>
              <a:t>If the ANC decides to weigh in, the ANC </a:t>
            </a:r>
            <a:r>
              <a:rPr lang="en-US" sz="4000" dirty="0" err="1"/>
              <a:t>Setdown</a:t>
            </a:r>
            <a:r>
              <a:rPr lang="en-US" sz="4000" dirty="0"/>
              <a:t> Form must be filed to the record no later than 30 days after the date the application/petition is referred</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20312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1100074" cy="1150704"/>
          </a:xfrm>
        </p:spPr>
        <p:txBody>
          <a:bodyPr>
            <a:noAutofit/>
          </a:bodyPr>
          <a:lstStyle/>
          <a:p>
            <a:pPr algn="l"/>
            <a:r>
              <a:rPr lang="en-US" sz="7600" b="1" dirty="0"/>
              <a:t>WEIGHING IN AT </a:t>
            </a:r>
            <a:r>
              <a:rPr lang="en-US" sz="7600" dirty="0">
                <a:ln w="22225">
                  <a:solidFill>
                    <a:schemeClr val="tx1"/>
                  </a:solidFill>
                  <a:miter lim="800000"/>
                </a:ln>
                <a:noFill/>
              </a:rPr>
              <a:t>SETDOWN</a:t>
            </a:r>
          </a:p>
        </p:txBody>
      </p:sp>
      <p:sp>
        <p:nvSpPr>
          <p:cNvPr id="6" name="Content Placeholder 10">
            <a:extLst>
              <a:ext uri="{FF2B5EF4-FFF2-40B4-BE49-F238E27FC236}">
                <a16:creationId xmlns:a16="http://schemas.microsoft.com/office/drawing/2014/main" id="{209C4A54-3290-48DC-8C1B-F99051A86C64}"/>
              </a:ext>
            </a:extLst>
          </p:cNvPr>
          <p:cNvSpPr txBox="1">
            <a:spLocks/>
          </p:cNvSpPr>
          <p:nvPr/>
        </p:nvSpPr>
        <p:spPr>
          <a:xfrm>
            <a:off x="838200" y="1825625"/>
            <a:ext cx="9031514" cy="46672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200" dirty="0"/>
              <a:t>At this stage, the ANC should not discuss the merits of the case</a:t>
            </a:r>
          </a:p>
          <a:p>
            <a:pPr marL="571500" indent="-571500" algn="l">
              <a:buFont typeface="Arial" panose="020B0604020202020204" pitchFamily="34" charset="0"/>
              <a:buChar char="•"/>
            </a:pPr>
            <a:r>
              <a:rPr lang="en-US" sz="3200" dirty="0"/>
              <a:t>The ZC determination is only whether the case is generally ready for a public hearing to be scheduled</a:t>
            </a:r>
          </a:p>
          <a:p>
            <a:pPr marL="571500" indent="-571500" algn="l">
              <a:buFont typeface="Arial" panose="020B0604020202020204" pitchFamily="34" charset="0"/>
              <a:buChar char="•"/>
            </a:pPr>
            <a:endParaRPr lang="en-US" sz="3200" dirty="0"/>
          </a:p>
          <a:p>
            <a:endParaRPr lang="en-US" dirty="0">
              <a:solidFill>
                <a:srgbClr val="FFFFFF"/>
              </a:solidFill>
            </a:endParaRPr>
          </a:p>
          <a:p>
            <a:endParaRPr lang="en-US" dirty="0">
              <a:solidFill>
                <a:srgbClr val="FFFFFF"/>
              </a:solidFill>
            </a:endParaRPr>
          </a:p>
        </p:txBody>
      </p:sp>
      <p:sp>
        <p:nvSpPr>
          <p:cNvPr id="3" name="Rectangle 2">
            <a:extLst>
              <a:ext uri="{FF2B5EF4-FFF2-40B4-BE49-F238E27FC236}">
                <a16:creationId xmlns:a16="http://schemas.microsoft.com/office/drawing/2014/main" id="{EC48960F-8105-47D3-BC43-4F908A37D253}"/>
              </a:ext>
            </a:extLst>
          </p:cNvPr>
          <p:cNvSpPr/>
          <p:nvPr/>
        </p:nvSpPr>
        <p:spPr>
          <a:xfrm>
            <a:off x="3430385" y="4604199"/>
            <a:ext cx="7923415" cy="175432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4" name="TextBox 3">
            <a:extLst>
              <a:ext uri="{FF2B5EF4-FFF2-40B4-BE49-F238E27FC236}">
                <a16:creationId xmlns:a16="http://schemas.microsoft.com/office/drawing/2014/main" id="{FE7BED65-77F4-46A2-BC84-F9E95EA7CF0F}"/>
              </a:ext>
            </a:extLst>
          </p:cNvPr>
          <p:cNvSpPr txBox="1"/>
          <p:nvPr/>
        </p:nvSpPr>
        <p:spPr>
          <a:xfrm>
            <a:off x="3559629" y="4738549"/>
            <a:ext cx="7794171" cy="1754326"/>
          </a:xfrm>
          <a:prstGeom prst="rect">
            <a:avLst/>
          </a:prstGeom>
          <a:noFill/>
        </p:spPr>
        <p:txBody>
          <a:bodyPr wrap="square" rtlCol="0">
            <a:spAutoFit/>
          </a:bodyPr>
          <a:lstStyle/>
          <a:p>
            <a:r>
              <a:rPr lang="en-US" sz="3000" dirty="0"/>
              <a:t>In the case of a </a:t>
            </a:r>
            <a:r>
              <a:rPr lang="en-US" sz="3000" u="sng" dirty="0"/>
              <a:t>map amendment</a:t>
            </a:r>
            <a:r>
              <a:rPr lang="en-US" sz="3000" dirty="0"/>
              <a:t>, the ANC could also weigh in on whether it should be a rulemaking or a contested case</a:t>
            </a:r>
          </a:p>
          <a:p>
            <a:endParaRPr lang="en-US" dirty="0"/>
          </a:p>
        </p:txBody>
      </p:sp>
    </p:spTree>
    <p:extLst>
      <p:ext uri="{BB962C8B-B14F-4D97-AF65-F5344CB8AC3E}">
        <p14:creationId xmlns:p14="http://schemas.microsoft.com/office/powerpoint/2010/main" val="322755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1100074" cy="1150704"/>
          </a:xfrm>
        </p:spPr>
        <p:txBody>
          <a:bodyPr>
            <a:noAutofit/>
          </a:bodyPr>
          <a:lstStyle/>
          <a:p>
            <a:pPr algn="l"/>
            <a:r>
              <a:rPr lang="en-US" sz="7600" b="1" dirty="0"/>
              <a:t>WEIGHING IN AT </a:t>
            </a:r>
            <a:r>
              <a:rPr lang="en-US" sz="7600" dirty="0">
                <a:ln w="22225">
                  <a:solidFill>
                    <a:schemeClr val="tx1"/>
                  </a:solidFill>
                  <a:miter lim="800000"/>
                </a:ln>
                <a:noFill/>
              </a:rPr>
              <a:t>SETDOWN</a:t>
            </a:r>
          </a:p>
        </p:txBody>
      </p:sp>
      <p:sp>
        <p:nvSpPr>
          <p:cNvPr id="6" name="Content Placeholder 10">
            <a:extLst>
              <a:ext uri="{FF2B5EF4-FFF2-40B4-BE49-F238E27FC236}">
                <a16:creationId xmlns:a16="http://schemas.microsoft.com/office/drawing/2014/main" id="{209C4A54-3290-48DC-8C1B-F99051A86C64}"/>
              </a:ext>
            </a:extLst>
          </p:cNvPr>
          <p:cNvSpPr txBox="1">
            <a:spLocks/>
          </p:cNvSpPr>
          <p:nvPr/>
        </p:nvSpPr>
        <p:spPr>
          <a:xfrm>
            <a:off x="838200" y="1825625"/>
            <a:ext cx="7725229" cy="46672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dirty="0"/>
              <a:t>Appropriate Issue for </a:t>
            </a:r>
            <a:r>
              <a:rPr lang="en-US" sz="4000" b="1" dirty="0" err="1"/>
              <a:t>Setdown</a:t>
            </a:r>
            <a:r>
              <a:rPr lang="en-US" sz="4000" b="1" dirty="0"/>
              <a:t>?</a:t>
            </a:r>
          </a:p>
          <a:p>
            <a:pPr algn="l"/>
            <a:endParaRPr lang="en-US" dirty="0"/>
          </a:p>
          <a:p>
            <a:pPr algn="l"/>
            <a:r>
              <a:rPr lang="en-US" sz="3500" dirty="0"/>
              <a:t>The Petition is ready for hearing but should be set down as a contested case because…</a:t>
            </a:r>
          </a:p>
          <a:p>
            <a:pPr algn="l"/>
            <a:r>
              <a:rPr lang="en-US" sz="3500" dirty="0"/>
              <a:t>The benefits and amenities proposed by the Applicant in this PUD are insufficient for the following reasons…</a:t>
            </a:r>
          </a:p>
          <a:p>
            <a:pPr algn="l"/>
            <a:r>
              <a:rPr lang="en-US" sz="3500" dirty="0"/>
              <a:t>The plans included in the Application are unclear and additional information is needed…</a:t>
            </a:r>
          </a:p>
          <a:p>
            <a:endParaRPr lang="en-US" dirty="0">
              <a:solidFill>
                <a:srgbClr val="FFFFFF"/>
              </a:solidFill>
            </a:endParaRPr>
          </a:p>
          <a:p>
            <a:endParaRPr lang="en-US" dirty="0">
              <a:solidFill>
                <a:srgbClr val="FFFFFF"/>
              </a:solidFill>
            </a:endParaRPr>
          </a:p>
        </p:txBody>
      </p:sp>
      <p:pic>
        <p:nvPicPr>
          <p:cNvPr id="7" name="Picture 6">
            <a:extLst>
              <a:ext uri="{FF2B5EF4-FFF2-40B4-BE49-F238E27FC236}">
                <a16:creationId xmlns:a16="http://schemas.microsoft.com/office/drawing/2014/main" id="{0180B059-34A1-4731-AD1A-F342B4E07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71" y="2146813"/>
            <a:ext cx="3182638" cy="4095222"/>
          </a:xfrm>
          <a:prstGeom prst="rect">
            <a:avLst/>
          </a:prstGeom>
        </p:spPr>
      </p:pic>
      <p:pic>
        <p:nvPicPr>
          <p:cNvPr id="8" name="Picture 7">
            <a:extLst>
              <a:ext uri="{FF2B5EF4-FFF2-40B4-BE49-F238E27FC236}">
                <a16:creationId xmlns:a16="http://schemas.microsoft.com/office/drawing/2014/main" id="{18DC81DC-54AF-49BC-9179-F7FA10BFD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47" y="2871689"/>
            <a:ext cx="561051" cy="557311"/>
          </a:xfrm>
          <a:prstGeom prst="rect">
            <a:avLst/>
          </a:prstGeom>
        </p:spPr>
      </p:pic>
      <p:pic>
        <p:nvPicPr>
          <p:cNvPr id="9" name="Picture 8">
            <a:extLst>
              <a:ext uri="{FF2B5EF4-FFF2-40B4-BE49-F238E27FC236}">
                <a16:creationId xmlns:a16="http://schemas.microsoft.com/office/drawing/2014/main" id="{85FD76BC-C770-4DB3-98DB-C84A4456C3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37" y="3869049"/>
            <a:ext cx="554655" cy="547589"/>
          </a:xfrm>
          <a:prstGeom prst="rect">
            <a:avLst/>
          </a:prstGeom>
        </p:spPr>
      </p:pic>
      <p:pic>
        <p:nvPicPr>
          <p:cNvPr id="10" name="Picture 9">
            <a:extLst>
              <a:ext uri="{FF2B5EF4-FFF2-40B4-BE49-F238E27FC236}">
                <a16:creationId xmlns:a16="http://schemas.microsoft.com/office/drawing/2014/main" id="{32ED6CBE-F69F-4AFA-9D3D-4662BB204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31" y="5050092"/>
            <a:ext cx="561051" cy="557311"/>
          </a:xfrm>
          <a:prstGeom prst="rect">
            <a:avLst/>
          </a:prstGeom>
        </p:spPr>
      </p:pic>
    </p:spTree>
    <p:extLst>
      <p:ext uri="{BB962C8B-B14F-4D97-AF65-F5344CB8AC3E}">
        <p14:creationId xmlns:p14="http://schemas.microsoft.com/office/powerpoint/2010/main" val="18716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1100074" cy="1150704"/>
          </a:xfrm>
        </p:spPr>
        <p:txBody>
          <a:bodyPr>
            <a:noAutofit/>
          </a:bodyPr>
          <a:lstStyle/>
          <a:p>
            <a:pPr algn="l"/>
            <a:r>
              <a:rPr lang="en-US" sz="7600" b="1" dirty="0"/>
              <a:t>PROPOSING </a:t>
            </a:r>
            <a:r>
              <a:rPr lang="en-US" sz="7600" dirty="0">
                <a:ln w="22225">
                  <a:solidFill>
                    <a:schemeClr val="tx1"/>
                  </a:solidFill>
                  <a:miter lim="800000"/>
                </a:ln>
                <a:noFill/>
              </a:rPr>
              <a:t>CONDITIONS</a:t>
            </a:r>
          </a:p>
        </p:txBody>
      </p:sp>
      <p:sp>
        <p:nvSpPr>
          <p:cNvPr id="6" name="Content Placeholder 10">
            <a:extLst>
              <a:ext uri="{FF2B5EF4-FFF2-40B4-BE49-F238E27FC236}">
                <a16:creationId xmlns:a16="http://schemas.microsoft.com/office/drawing/2014/main" id="{209C4A54-3290-48DC-8C1B-F99051A86C64}"/>
              </a:ext>
            </a:extLst>
          </p:cNvPr>
          <p:cNvSpPr txBox="1">
            <a:spLocks/>
          </p:cNvSpPr>
          <p:nvPr/>
        </p:nvSpPr>
        <p:spPr>
          <a:xfrm>
            <a:off x="838200" y="1825625"/>
            <a:ext cx="10515600" cy="4667250"/>
          </a:xfrm>
          <a:prstGeom prst="rect">
            <a:avLst/>
          </a:prstGeom>
          <a:ln>
            <a:noFill/>
          </a:ln>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b="1" dirty="0"/>
              <a:t>BZA APPLICATIONS</a:t>
            </a:r>
          </a:p>
          <a:p>
            <a:pPr algn="l"/>
            <a:r>
              <a:rPr lang="en-US" sz="4000" dirty="0"/>
              <a:t>The ANC may propose conditions for the Board to adopt as part of its Order</a:t>
            </a:r>
          </a:p>
          <a:p>
            <a:pPr algn="l"/>
            <a:endParaRPr lang="en-US" sz="4000" dirty="0"/>
          </a:p>
          <a:p>
            <a:pPr algn="l"/>
            <a:r>
              <a:rPr lang="en-US" sz="4000" b="1" dirty="0"/>
              <a:t>	NOTE:</a:t>
            </a:r>
            <a:r>
              <a:rPr lang="en-US" sz="4000" dirty="0"/>
              <a:t> If the ANC makes clear that its support is </a:t>
            </a:r>
            <a:r>
              <a:rPr lang="en-US" sz="4000" i="1" dirty="0"/>
              <a:t>contingent</a:t>
            </a:r>
            <a:r>
              <a:rPr lang="en-US" sz="4000" dirty="0"/>
              <a:t> upon 	the adoption of certain conditions and the Board does not adopt those 	conditions, the ANC will be considered opposed to the application</a:t>
            </a:r>
          </a:p>
          <a:p>
            <a:pPr marL="571500" indent="-571500" algn="l">
              <a:buFont typeface="Arial" panose="020B0604020202020204" pitchFamily="34" charset="0"/>
              <a:buChar char="•"/>
            </a:pPr>
            <a:endParaRPr lang="en-US" sz="4000" dirty="0"/>
          </a:p>
          <a:p>
            <a:pPr algn="l"/>
            <a:r>
              <a:rPr lang="en-US" sz="4000" u="sng" dirty="0"/>
              <a:t>Any conditions should be:</a:t>
            </a:r>
          </a:p>
          <a:p>
            <a:pPr marL="571500" indent="-571500" algn="l">
              <a:buFont typeface="Arial" panose="020B0604020202020204" pitchFamily="34" charset="0"/>
              <a:buChar char="•"/>
            </a:pPr>
            <a:r>
              <a:rPr lang="en-US" sz="4000" dirty="0"/>
              <a:t>Related to zoning issues (within the BZA’s jurisdiction)</a:t>
            </a:r>
          </a:p>
          <a:p>
            <a:pPr marL="571500" indent="-571500" algn="l">
              <a:buFont typeface="Arial" panose="020B0604020202020204" pitchFamily="34" charset="0"/>
              <a:buChar char="•"/>
            </a:pPr>
            <a:r>
              <a:rPr lang="en-US" sz="4000" dirty="0"/>
              <a:t>Related to the zoning relief requested (intended to mitigate a potential adverse impact)</a:t>
            </a:r>
          </a:p>
          <a:p>
            <a:pPr marL="571500" indent="-571500" algn="l">
              <a:buFont typeface="Arial" panose="020B0604020202020204" pitchFamily="34" charset="0"/>
              <a:buChar char="•"/>
            </a:pPr>
            <a:r>
              <a:rPr lang="en-US" sz="4000" dirty="0"/>
              <a:t>Clear and specific enough to be enforceable by the Zoning Administrator</a:t>
            </a:r>
          </a:p>
          <a:p>
            <a:endParaRPr lang="en-US" dirty="0">
              <a:solidFill>
                <a:srgbClr val="FFFFFF"/>
              </a:solidFill>
            </a:endParaRPr>
          </a:p>
          <a:p>
            <a:endParaRPr lang="en-US" dirty="0">
              <a:solidFill>
                <a:srgbClr val="FFFFFF"/>
              </a:solidFill>
            </a:endParaRPr>
          </a:p>
        </p:txBody>
      </p:sp>
      <p:sp>
        <p:nvSpPr>
          <p:cNvPr id="4" name="Rectangle 3">
            <a:extLst>
              <a:ext uri="{FF2B5EF4-FFF2-40B4-BE49-F238E27FC236}">
                <a16:creationId xmlns:a16="http://schemas.microsoft.com/office/drawing/2014/main" id="{C503C2A0-126F-4B7F-9FED-7E476F651917}"/>
              </a:ext>
            </a:extLst>
          </p:cNvPr>
          <p:cNvSpPr/>
          <p:nvPr/>
        </p:nvSpPr>
        <p:spPr>
          <a:xfrm>
            <a:off x="1712686" y="2960914"/>
            <a:ext cx="9448800" cy="10450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81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1100074" cy="1150704"/>
          </a:xfrm>
        </p:spPr>
        <p:txBody>
          <a:bodyPr>
            <a:noAutofit/>
          </a:bodyPr>
          <a:lstStyle/>
          <a:p>
            <a:pPr algn="l"/>
            <a:r>
              <a:rPr lang="en-US" sz="7600" b="1" dirty="0"/>
              <a:t>PROPOSING </a:t>
            </a:r>
            <a:r>
              <a:rPr lang="en-US" sz="7600" dirty="0">
                <a:ln w="22225">
                  <a:solidFill>
                    <a:schemeClr val="tx1"/>
                  </a:solidFill>
                  <a:miter lim="800000"/>
                </a:ln>
                <a:noFill/>
              </a:rPr>
              <a:t>CONDITIONS</a:t>
            </a:r>
          </a:p>
        </p:txBody>
      </p:sp>
      <p:sp>
        <p:nvSpPr>
          <p:cNvPr id="6" name="Content Placeholder 10">
            <a:extLst>
              <a:ext uri="{FF2B5EF4-FFF2-40B4-BE49-F238E27FC236}">
                <a16:creationId xmlns:a16="http://schemas.microsoft.com/office/drawing/2014/main" id="{209C4A54-3290-48DC-8C1B-F99051A86C64}"/>
              </a:ext>
            </a:extLst>
          </p:cNvPr>
          <p:cNvSpPr txBox="1">
            <a:spLocks/>
          </p:cNvSpPr>
          <p:nvPr/>
        </p:nvSpPr>
        <p:spPr>
          <a:xfrm>
            <a:off x="838200" y="1825625"/>
            <a:ext cx="10515600" cy="4667250"/>
          </a:xfrm>
          <a:prstGeom prst="rect">
            <a:avLst/>
          </a:prstGeom>
          <a:ln>
            <a:noFill/>
          </a:ln>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6300" b="1" dirty="0"/>
              <a:t>BZA APPLICATIONS</a:t>
            </a:r>
          </a:p>
          <a:p>
            <a:pPr algn="l">
              <a:lnSpc>
                <a:spcPct val="150000"/>
              </a:lnSpc>
              <a:spcBef>
                <a:spcPts val="0"/>
              </a:spcBef>
            </a:pPr>
            <a:r>
              <a:rPr lang="en-US" sz="5300" u="sng" dirty="0"/>
              <a:t>Application</a:t>
            </a:r>
            <a:r>
              <a:rPr lang="en-US" sz="5300" dirty="0"/>
              <a:t>: Special exception relief from the </a:t>
            </a:r>
            <a:r>
              <a:rPr lang="en-US" sz="5300" b="1" dirty="0"/>
              <a:t>parking and loading requirements</a:t>
            </a:r>
            <a:r>
              <a:rPr lang="en-US" sz="5300" dirty="0"/>
              <a:t> to construct a </a:t>
            </a:r>
            <a:r>
              <a:rPr lang="en-US" sz="5300" b="1" dirty="0"/>
              <a:t>new 8-unit apartment building </a:t>
            </a:r>
            <a:r>
              <a:rPr lang="en-US" sz="5300" dirty="0"/>
              <a:t>in the RA-2 Zone.</a:t>
            </a:r>
          </a:p>
          <a:p>
            <a:pPr algn="l">
              <a:lnSpc>
                <a:spcPct val="150000"/>
              </a:lnSpc>
              <a:spcBef>
                <a:spcPts val="0"/>
              </a:spcBef>
            </a:pPr>
            <a:endParaRPr lang="en-US" sz="4000" b="1" dirty="0"/>
          </a:p>
          <a:p>
            <a:pPr algn="l">
              <a:lnSpc>
                <a:spcPct val="150000"/>
              </a:lnSpc>
              <a:spcBef>
                <a:spcPts val="0"/>
              </a:spcBef>
            </a:pPr>
            <a:r>
              <a:rPr lang="en-US" sz="4000" b="1" dirty="0"/>
              <a:t>Which conditions are most likely to be adopted?</a:t>
            </a:r>
          </a:p>
          <a:p>
            <a:pPr marL="742950" indent="-742950" algn="l">
              <a:lnSpc>
                <a:spcPct val="150000"/>
              </a:lnSpc>
              <a:spcBef>
                <a:spcPts val="0"/>
              </a:spcBef>
              <a:buFont typeface="+mj-lt"/>
              <a:buAutoNum type="arabicPeriod"/>
            </a:pPr>
            <a:r>
              <a:rPr lang="en-US" sz="4000" dirty="0"/>
              <a:t>The Applicant shall not apply for an after-hours construction permit.</a:t>
            </a:r>
          </a:p>
          <a:p>
            <a:pPr marL="742950" indent="-742950" algn="l">
              <a:lnSpc>
                <a:spcPct val="150000"/>
              </a:lnSpc>
              <a:spcBef>
                <a:spcPts val="0"/>
              </a:spcBef>
              <a:buFont typeface="+mj-lt"/>
              <a:buAutoNum type="arabicPeriod"/>
            </a:pPr>
            <a:r>
              <a:rPr lang="en-US" sz="4000" dirty="0"/>
              <a:t>The Applicant shall provide an annual </a:t>
            </a:r>
            <a:r>
              <a:rPr lang="en-US" sz="4000" dirty="0" err="1"/>
              <a:t>ZipCar</a:t>
            </a:r>
            <a:r>
              <a:rPr lang="en-US" sz="4000" dirty="0"/>
              <a:t> or Capital Bikeshare membership to each new tenant for a period of five (5) years.</a:t>
            </a:r>
          </a:p>
          <a:p>
            <a:pPr marL="742950" indent="-742950" algn="l">
              <a:lnSpc>
                <a:spcPct val="150000"/>
              </a:lnSpc>
              <a:spcBef>
                <a:spcPts val="0"/>
              </a:spcBef>
              <a:buFont typeface="+mj-lt"/>
              <a:buAutoNum type="arabicPeriod"/>
            </a:pPr>
            <a:r>
              <a:rPr lang="en-US" sz="4000" dirty="0"/>
              <a:t>The Applicant shall work with the ANC to resolve any issues with on-street truck parking.</a:t>
            </a:r>
          </a:p>
          <a:p>
            <a:pPr marL="742950" indent="-742950" algn="l">
              <a:lnSpc>
                <a:spcPct val="150000"/>
              </a:lnSpc>
              <a:spcBef>
                <a:spcPts val="0"/>
              </a:spcBef>
              <a:buFont typeface="+mj-lt"/>
              <a:buAutoNum type="arabicPeriod"/>
            </a:pPr>
            <a:r>
              <a:rPr lang="en-US" sz="4000" dirty="0"/>
              <a:t>The Applicant shall designate a Loading Coordinator for the building, who shall be responsible for scheduling all resident move-ins and move-outs.</a:t>
            </a:r>
          </a:p>
        </p:txBody>
      </p:sp>
      <p:pic>
        <p:nvPicPr>
          <p:cNvPr id="7" name="Picture 6">
            <a:extLst>
              <a:ext uri="{FF2B5EF4-FFF2-40B4-BE49-F238E27FC236}">
                <a16:creationId xmlns:a16="http://schemas.microsoft.com/office/drawing/2014/main" id="{7A43774D-B0DD-4DC4-9A88-16243B1C2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245" y="3980673"/>
            <a:ext cx="361762" cy="357153"/>
          </a:xfrm>
          <a:prstGeom prst="rect">
            <a:avLst/>
          </a:prstGeom>
        </p:spPr>
      </p:pic>
      <p:pic>
        <p:nvPicPr>
          <p:cNvPr id="9" name="Picture 8">
            <a:extLst>
              <a:ext uri="{FF2B5EF4-FFF2-40B4-BE49-F238E27FC236}">
                <a16:creationId xmlns:a16="http://schemas.microsoft.com/office/drawing/2014/main" id="{B96A8697-2519-4458-ABC1-5AC6FEC78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245" y="4531392"/>
            <a:ext cx="364773" cy="362341"/>
          </a:xfrm>
          <a:prstGeom prst="rect">
            <a:avLst/>
          </a:prstGeom>
        </p:spPr>
      </p:pic>
      <p:pic>
        <p:nvPicPr>
          <p:cNvPr id="10" name="Picture 9">
            <a:extLst>
              <a:ext uri="{FF2B5EF4-FFF2-40B4-BE49-F238E27FC236}">
                <a16:creationId xmlns:a16="http://schemas.microsoft.com/office/drawing/2014/main" id="{EAB51E54-9B7A-444B-830F-B9CD415979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245" y="5102747"/>
            <a:ext cx="361762" cy="357153"/>
          </a:xfrm>
          <a:prstGeom prst="rect">
            <a:avLst/>
          </a:prstGeom>
        </p:spPr>
      </p:pic>
      <p:pic>
        <p:nvPicPr>
          <p:cNvPr id="12" name="Picture 11">
            <a:extLst>
              <a:ext uri="{FF2B5EF4-FFF2-40B4-BE49-F238E27FC236}">
                <a16:creationId xmlns:a16="http://schemas.microsoft.com/office/drawing/2014/main" id="{2D6B99E7-5AFD-4765-B664-F329A3EAB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57" y="5668914"/>
            <a:ext cx="364773" cy="362341"/>
          </a:xfrm>
          <a:prstGeom prst="rect">
            <a:avLst/>
          </a:prstGeom>
        </p:spPr>
      </p:pic>
    </p:spTree>
    <p:extLst>
      <p:ext uri="{BB962C8B-B14F-4D97-AF65-F5344CB8AC3E}">
        <p14:creationId xmlns:p14="http://schemas.microsoft.com/office/powerpoint/2010/main" val="92292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1100074" cy="1150704"/>
          </a:xfrm>
        </p:spPr>
        <p:txBody>
          <a:bodyPr>
            <a:noAutofit/>
          </a:bodyPr>
          <a:lstStyle/>
          <a:p>
            <a:pPr algn="l"/>
            <a:r>
              <a:rPr lang="en-US" sz="7600" b="1" dirty="0"/>
              <a:t>PROPOSING </a:t>
            </a:r>
            <a:r>
              <a:rPr lang="en-US" sz="7600" dirty="0">
                <a:ln w="22225">
                  <a:solidFill>
                    <a:schemeClr val="tx1"/>
                  </a:solidFill>
                  <a:miter lim="800000"/>
                </a:ln>
                <a:noFill/>
              </a:rPr>
              <a:t>CONDITIONS</a:t>
            </a:r>
          </a:p>
        </p:txBody>
      </p:sp>
      <p:sp>
        <p:nvSpPr>
          <p:cNvPr id="6" name="Content Placeholder 10">
            <a:extLst>
              <a:ext uri="{FF2B5EF4-FFF2-40B4-BE49-F238E27FC236}">
                <a16:creationId xmlns:a16="http://schemas.microsoft.com/office/drawing/2014/main" id="{209C4A54-3290-48DC-8C1B-F99051A86C64}"/>
              </a:ext>
            </a:extLst>
          </p:cNvPr>
          <p:cNvSpPr txBox="1">
            <a:spLocks/>
          </p:cNvSpPr>
          <p:nvPr/>
        </p:nvSpPr>
        <p:spPr>
          <a:xfrm>
            <a:off x="838200" y="1825625"/>
            <a:ext cx="10515600" cy="3058347"/>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t>ZC Planned Unit Developments – Benefits &amp; Amenities</a:t>
            </a:r>
          </a:p>
          <a:p>
            <a:pPr marL="342900" indent="-342900" algn="l">
              <a:buFont typeface="Arial" panose="020B0604020202020204" pitchFamily="34" charset="0"/>
              <a:buChar char="•"/>
            </a:pPr>
            <a:r>
              <a:rPr lang="en-US" sz="2600" dirty="0"/>
              <a:t>Conditions in a PUD Order are not limited to mitigation PUDs include conditions that finalize the negotiations between the Applicant and the ANC as to the </a:t>
            </a:r>
            <a:r>
              <a:rPr lang="en-US" sz="2600" b="1" dirty="0"/>
              <a:t>public benefits and amenities </a:t>
            </a:r>
            <a:r>
              <a:rPr lang="en-US" sz="2600" dirty="0"/>
              <a:t>proffered</a:t>
            </a:r>
          </a:p>
          <a:p>
            <a:pPr marL="342900" indent="-342900" algn="l">
              <a:buFont typeface="Arial" panose="020B0604020202020204" pitchFamily="34" charset="0"/>
              <a:buChar char="•"/>
            </a:pPr>
            <a:r>
              <a:rPr lang="en-US" sz="2600" dirty="0"/>
              <a:t>Public Benefit Categories can be found in Subtitle X § 305 and include categories like:</a:t>
            </a:r>
          </a:p>
        </p:txBody>
      </p:sp>
      <p:graphicFrame>
        <p:nvGraphicFramePr>
          <p:cNvPr id="3" name="Diagram 2">
            <a:extLst>
              <a:ext uri="{FF2B5EF4-FFF2-40B4-BE49-F238E27FC236}">
                <a16:creationId xmlns:a16="http://schemas.microsoft.com/office/drawing/2014/main" id="{EB3D629A-71C8-4640-83BD-71AD86294024}"/>
              </a:ext>
            </a:extLst>
          </p:cNvPr>
          <p:cNvGraphicFramePr/>
          <p:nvPr>
            <p:extLst>
              <p:ext uri="{D42A27DB-BD31-4B8C-83A1-F6EECF244321}">
                <p14:modId xmlns:p14="http://schemas.microsoft.com/office/powerpoint/2010/main" val="3384024059"/>
              </p:ext>
            </p:extLst>
          </p:nvPr>
        </p:nvGraphicFramePr>
        <p:xfrm>
          <a:off x="3517751" y="4077163"/>
          <a:ext cx="5964518" cy="2511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669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565F8509-9585-4C63-AB27-9650D768413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597"/>
          <a:stretch/>
        </p:blipFill>
        <p:spPr>
          <a:xfrm>
            <a:off x="20" y="10"/>
            <a:ext cx="12191980" cy="6857990"/>
          </a:xfrm>
          <a:prstGeom prst="rect">
            <a:avLst/>
          </a:prstGeom>
        </p:spPr>
      </p:pic>
      <p:sp>
        <p:nvSpPr>
          <p:cNvPr id="2" name="Title 1">
            <a:extLst>
              <a:ext uri="{FF2B5EF4-FFF2-40B4-BE49-F238E27FC236}">
                <a16:creationId xmlns:a16="http://schemas.microsoft.com/office/drawing/2014/main" id="{D9BEC44F-51B0-481D-8524-FC48ED989885}"/>
              </a:ext>
            </a:extLst>
          </p:cNvPr>
          <p:cNvSpPr>
            <a:spLocks noGrp="1"/>
          </p:cNvSpPr>
          <p:nvPr>
            <p:ph type="ctrTitle"/>
          </p:nvPr>
        </p:nvSpPr>
        <p:spPr>
          <a:xfrm>
            <a:off x="518486" y="965201"/>
            <a:ext cx="10869950" cy="1292807"/>
          </a:xfrm>
        </p:spPr>
        <p:txBody>
          <a:bodyPr>
            <a:normAutofit fontScale="90000"/>
          </a:bodyPr>
          <a:lstStyle/>
          <a:p>
            <a:r>
              <a:rPr lang="en-US" sz="10900" dirty="0">
                <a:ln w="22225">
                  <a:solidFill>
                    <a:schemeClr val="tx1"/>
                  </a:solidFill>
                  <a:miter lim="800000"/>
                </a:ln>
                <a:noFill/>
                <a:effectLst>
                  <a:outerShdw blurRad="38100" dist="38100" dir="2700000" algn="tl">
                    <a:srgbClr val="000000">
                      <a:alpha val="43137"/>
                    </a:srgbClr>
                  </a:outerShdw>
                </a:effectLst>
              </a:rPr>
              <a:t>ADVANCED ZONING</a:t>
            </a:r>
            <a:endParaRPr lang="en-US" sz="11500" dirty="0">
              <a:ln w="22225">
                <a:solidFill>
                  <a:schemeClr val="tx1"/>
                </a:solidFill>
                <a:miter lim="800000"/>
              </a:ln>
              <a:no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C42AB880-0EB3-4B3D-997C-6C87E66F0EAC}"/>
              </a:ext>
            </a:extLst>
          </p:cNvPr>
          <p:cNvSpPr>
            <a:spLocks noGrp="1"/>
          </p:cNvSpPr>
          <p:nvPr>
            <p:ph type="subTitle" idx="1"/>
          </p:nvPr>
        </p:nvSpPr>
        <p:spPr>
          <a:xfrm>
            <a:off x="518486" y="2543695"/>
            <a:ext cx="5577513" cy="3659142"/>
          </a:xfrm>
        </p:spPr>
        <p:txBody>
          <a:bodyPr>
            <a:normAutofit/>
          </a:bodyPr>
          <a:lstStyle/>
          <a:p>
            <a:pPr marL="457200" indent="-457200" algn="l">
              <a:buFont typeface="Arial" panose="020B0604020202020204" pitchFamily="34" charset="0"/>
              <a:buChar char="•"/>
            </a:pPr>
            <a:r>
              <a:rPr lang="en-US" sz="3200" dirty="0"/>
              <a:t>Reviewing Applications</a:t>
            </a:r>
          </a:p>
          <a:p>
            <a:pPr marL="457200" indent="-457200" algn="l">
              <a:buFont typeface="Arial" panose="020B0604020202020204" pitchFamily="34" charset="0"/>
              <a:buChar char="•"/>
            </a:pPr>
            <a:r>
              <a:rPr lang="en-US" sz="3200" dirty="0"/>
              <a:t>Drafting ANC Reports</a:t>
            </a:r>
          </a:p>
          <a:p>
            <a:pPr marL="914400" lvl="1" indent="-457200" algn="l">
              <a:buFont typeface="Arial" panose="020B0604020202020204" pitchFamily="34" charset="0"/>
              <a:buChar char="•"/>
            </a:pPr>
            <a:r>
              <a:rPr lang="en-US" sz="2800" dirty="0"/>
              <a:t>Weighing in at </a:t>
            </a:r>
            <a:r>
              <a:rPr lang="en-US" sz="2800" dirty="0" err="1"/>
              <a:t>Setdown</a:t>
            </a:r>
            <a:r>
              <a:rPr lang="en-US" sz="2800" dirty="0"/>
              <a:t> (ZC)</a:t>
            </a:r>
          </a:p>
          <a:p>
            <a:pPr marL="914400" lvl="1" indent="-457200" algn="l">
              <a:buFont typeface="Arial" panose="020B0604020202020204" pitchFamily="34" charset="0"/>
              <a:buChar char="•"/>
            </a:pPr>
            <a:r>
              <a:rPr lang="en-US" sz="2800" dirty="0"/>
              <a:t>Identifying Issues &amp; Concerns</a:t>
            </a:r>
          </a:p>
          <a:p>
            <a:pPr marL="914400" lvl="1" indent="-457200" algn="l">
              <a:buFont typeface="Arial" panose="020B0604020202020204" pitchFamily="34" charset="0"/>
              <a:buChar char="•"/>
            </a:pPr>
            <a:r>
              <a:rPr lang="en-US" sz="2800" dirty="0"/>
              <a:t>Proposing Conditions</a:t>
            </a:r>
          </a:p>
          <a:p>
            <a:pPr marL="457200" indent="-457200" algn="l">
              <a:buFont typeface="Arial" panose="020B0604020202020204" pitchFamily="34" charset="0"/>
              <a:buChar char="•"/>
            </a:pPr>
            <a:r>
              <a:rPr lang="en-US" sz="3200" dirty="0"/>
              <a:t>Filing a Petition to the ZC</a:t>
            </a:r>
          </a:p>
          <a:p>
            <a:pPr marL="457200" indent="-457200" algn="l">
              <a:buFont typeface="Arial" panose="020B0604020202020204" pitchFamily="34" charset="0"/>
              <a:buChar char="•"/>
            </a:pPr>
            <a:r>
              <a:rPr lang="en-US" sz="3200" dirty="0"/>
              <a:t>Filing an Appeal to the BZA</a:t>
            </a:r>
          </a:p>
          <a:p>
            <a:pPr algn="l"/>
            <a:endParaRPr lang="en-US" sz="3200" dirty="0"/>
          </a:p>
          <a:p>
            <a:pPr algn="l"/>
            <a:endParaRPr lang="en-US" sz="3200" dirty="0"/>
          </a:p>
          <a:p>
            <a:pPr algn="l"/>
            <a:endParaRPr lang="en-US" sz="3200" dirty="0"/>
          </a:p>
          <a:p>
            <a:pPr algn="l"/>
            <a:endParaRPr lang="en-US" sz="3200" dirty="0"/>
          </a:p>
          <a:p>
            <a:pPr algn="l"/>
            <a:endParaRPr lang="en-US" sz="3200" dirty="0"/>
          </a:p>
        </p:txBody>
      </p:sp>
      <p:sp>
        <p:nvSpPr>
          <p:cNvPr id="5" name="Subtitle 2">
            <a:extLst>
              <a:ext uri="{FF2B5EF4-FFF2-40B4-BE49-F238E27FC236}">
                <a16:creationId xmlns:a16="http://schemas.microsoft.com/office/drawing/2014/main" id="{E4B3EAC1-CE23-4ED8-93F1-50E7460147EC}"/>
              </a:ext>
            </a:extLst>
          </p:cNvPr>
          <p:cNvSpPr txBox="1">
            <a:spLocks/>
          </p:cNvSpPr>
          <p:nvPr/>
        </p:nvSpPr>
        <p:spPr>
          <a:xfrm>
            <a:off x="6312015" y="2543695"/>
            <a:ext cx="5577516" cy="37288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t>Filing Motions</a:t>
            </a:r>
          </a:p>
          <a:p>
            <a:pPr marL="457200" indent="-457200" algn="l">
              <a:buFont typeface="Arial" panose="020B0604020202020204" pitchFamily="34" charset="0"/>
              <a:buChar char="•"/>
            </a:pPr>
            <a:r>
              <a:rPr lang="en-US" sz="3200" dirty="0"/>
              <a:t>Responding to Modifications and Time Extensions</a:t>
            </a:r>
          </a:p>
          <a:p>
            <a:pPr marL="457200" indent="-457200" algn="l">
              <a:buFont typeface="Arial" panose="020B0604020202020204" pitchFamily="34" charset="0"/>
              <a:buChar char="•"/>
            </a:pPr>
            <a:r>
              <a:rPr lang="en-US" sz="3200" dirty="0"/>
              <a:t>Updates for 2021</a:t>
            </a:r>
          </a:p>
          <a:p>
            <a:pPr marL="457200" indent="-457200" algn="l">
              <a:buFont typeface="Arial" panose="020B0604020202020204" pitchFamily="34" charset="0"/>
              <a:buChar char="•"/>
            </a:pPr>
            <a:r>
              <a:rPr lang="en-US" sz="3200" dirty="0"/>
              <a:t>IZIS &amp; Zoning Map Demo</a:t>
            </a:r>
          </a:p>
          <a:p>
            <a:pPr algn="l"/>
            <a:endParaRPr lang="en-US" sz="3200" dirty="0"/>
          </a:p>
          <a:p>
            <a:pPr algn="l"/>
            <a:endParaRPr lang="en-US" sz="3200" dirty="0"/>
          </a:p>
          <a:p>
            <a:pPr algn="l"/>
            <a:endParaRPr lang="en-US" sz="3200" dirty="0"/>
          </a:p>
          <a:p>
            <a:pPr algn="l"/>
            <a:endParaRPr lang="en-US" sz="3200" dirty="0"/>
          </a:p>
        </p:txBody>
      </p:sp>
    </p:spTree>
    <p:extLst>
      <p:ext uri="{BB962C8B-B14F-4D97-AF65-F5344CB8AC3E}">
        <p14:creationId xmlns:p14="http://schemas.microsoft.com/office/powerpoint/2010/main" val="1720970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1100074" cy="1150704"/>
          </a:xfrm>
        </p:spPr>
        <p:txBody>
          <a:bodyPr>
            <a:noAutofit/>
          </a:bodyPr>
          <a:lstStyle/>
          <a:p>
            <a:pPr algn="l"/>
            <a:r>
              <a:rPr lang="en-US" sz="7600" b="1" dirty="0"/>
              <a:t>PROPOSING </a:t>
            </a:r>
            <a:r>
              <a:rPr lang="en-US" sz="7600" dirty="0">
                <a:ln w="22225">
                  <a:solidFill>
                    <a:schemeClr val="tx1"/>
                  </a:solidFill>
                  <a:miter lim="800000"/>
                </a:ln>
                <a:noFill/>
              </a:rPr>
              <a:t>CONDITIONS</a:t>
            </a:r>
          </a:p>
        </p:txBody>
      </p:sp>
      <p:sp>
        <p:nvSpPr>
          <p:cNvPr id="6" name="Content Placeholder 10">
            <a:extLst>
              <a:ext uri="{FF2B5EF4-FFF2-40B4-BE49-F238E27FC236}">
                <a16:creationId xmlns:a16="http://schemas.microsoft.com/office/drawing/2014/main" id="{209C4A54-3290-48DC-8C1B-F99051A86C64}"/>
              </a:ext>
            </a:extLst>
          </p:cNvPr>
          <p:cNvSpPr txBox="1">
            <a:spLocks/>
          </p:cNvSpPr>
          <p:nvPr/>
        </p:nvSpPr>
        <p:spPr>
          <a:xfrm>
            <a:off x="838200" y="1825625"/>
            <a:ext cx="10515600" cy="4667250"/>
          </a:xfrm>
          <a:prstGeom prst="rect">
            <a:avLst/>
          </a:prstGeom>
          <a:ln>
            <a:noFill/>
          </a:ln>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800" b="1" dirty="0"/>
              <a:t>ZC Planned Unit Developments – Benefits &amp; Amenities</a:t>
            </a:r>
          </a:p>
          <a:p>
            <a:pPr algn="l"/>
            <a:endParaRPr lang="en-US" sz="1300" dirty="0"/>
          </a:p>
          <a:p>
            <a:pPr algn="l"/>
            <a:r>
              <a:rPr lang="en-US" sz="2600" dirty="0"/>
              <a:t>Subtitle X § 305.3: All public benefits shall meet the following criteria:</a:t>
            </a:r>
          </a:p>
          <a:p>
            <a:pPr marL="514350" indent="-514350" algn="l">
              <a:buAutoNum type="alphaLcParenBoth"/>
            </a:pPr>
            <a:r>
              <a:rPr lang="en-US" sz="2600" u="sng" dirty="0"/>
              <a:t>Tangible and quantifiable </a:t>
            </a:r>
            <a:r>
              <a:rPr lang="en-US" sz="2600" dirty="0"/>
              <a:t>items;</a:t>
            </a:r>
          </a:p>
          <a:p>
            <a:pPr marL="514350" indent="-514350" algn="l">
              <a:buAutoNum type="alphaLcParenBoth"/>
            </a:pPr>
            <a:r>
              <a:rPr lang="en-US" sz="2600" dirty="0"/>
              <a:t>Able to be </a:t>
            </a:r>
            <a:r>
              <a:rPr lang="en-US" sz="2600" u="sng" dirty="0"/>
              <a:t>completed or arranged prior to issuance of a certificate of occupancy</a:t>
            </a:r>
            <a:r>
              <a:rPr lang="en-US" sz="2600" dirty="0"/>
              <a:t>;</a:t>
            </a:r>
          </a:p>
          <a:p>
            <a:pPr marL="514350" indent="-514350" algn="l">
              <a:buAutoNum type="alphaLcParenBoth"/>
            </a:pPr>
            <a:r>
              <a:rPr lang="en-US" sz="2600" dirty="0"/>
              <a:t>May </a:t>
            </a:r>
            <a:r>
              <a:rPr lang="en-US" sz="2600" u="sng" dirty="0"/>
              <a:t>primarily benefit a particular neighborhood or area of the city</a:t>
            </a:r>
            <a:r>
              <a:rPr lang="en-US" sz="2600" dirty="0"/>
              <a:t> </a:t>
            </a:r>
          </a:p>
          <a:p>
            <a:pPr marL="514350" indent="-514350" algn="l">
              <a:buAutoNum type="alphaLcParenBoth"/>
            </a:pPr>
            <a:r>
              <a:rPr lang="en-US" sz="2600" dirty="0"/>
              <a:t>Monetary contributions only permitted if:</a:t>
            </a:r>
          </a:p>
          <a:p>
            <a:pPr marL="971550" lvl="1" indent="-514350" algn="l">
              <a:buFont typeface="Arial" panose="020B0604020202020204" pitchFamily="34" charset="0"/>
              <a:buChar char="•"/>
            </a:pPr>
            <a:r>
              <a:rPr lang="en-US" sz="2200" dirty="0"/>
              <a:t>Made to a District of Columbia government program OR </a:t>
            </a:r>
          </a:p>
          <a:p>
            <a:pPr marL="971550" lvl="1" indent="-514350" algn="l">
              <a:buFont typeface="Arial" panose="020B0604020202020204" pitchFamily="34" charset="0"/>
              <a:buChar char="•"/>
            </a:pPr>
            <a:r>
              <a:rPr lang="en-US" sz="2200" dirty="0"/>
              <a:t>No certificate of occupancy may be issued unless the applicant provides proof to the Zoning Administrator that the items or services funded have been or are being provided.</a:t>
            </a:r>
            <a:endParaRPr lang="en-US" sz="2600" dirty="0"/>
          </a:p>
          <a:p>
            <a:pPr algn="l">
              <a:lnSpc>
                <a:spcPct val="120000"/>
              </a:lnSpc>
            </a:pPr>
            <a:r>
              <a:rPr lang="en-US" sz="2600" dirty="0"/>
              <a:t>Subtitle X § 305.4: A majority of public benefits of the proposed PUD should relate to the geographic area of the Advisory Neighborhood Commission in which the application is proposed. </a:t>
            </a:r>
            <a:endParaRPr lang="en-US" dirty="0">
              <a:solidFill>
                <a:srgbClr val="FFFFFF"/>
              </a:solidFill>
            </a:endParaRPr>
          </a:p>
        </p:txBody>
      </p:sp>
    </p:spTree>
    <p:extLst>
      <p:ext uri="{BB962C8B-B14F-4D97-AF65-F5344CB8AC3E}">
        <p14:creationId xmlns:p14="http://schemas.microsoft.com/office/powerpoint/2010/main" val="2171354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0682270" cy="1150704"/>
          </a:xfrm>
        </p:spPr>
        <p:txBody>
          <a:bodyPr>
            <a:noAutofit/>
          </a:bodyPr>
          <a:lstStyle/>
          <a:p>
            <a:pPr algn="l"/>
            <a:r>
              <a:rPr lang="en-US" sz="7500" b="1" dirty="0"/>
              <a:t>FILING AN </a:t>
            </a:r>
            <a:r>
              <a:rPr lang="en-US" sz="7500" dirty="0">
                <a:ln w="22225">
                  <a:solidFill>
                    <a:schemeClr val="tx1"/>
                  </a:solidFill>
                  <a:miter lim="800000"/>
                </a:ln>
                <a:noFill/>
              </a:rPr>
              <a:t>ANC REPORT </a:t>
            </a:r>
          </a:p>
        </p:txBody>
      </p:sp>
      <p:sp>
        <p:nvSpPr>
          <p:cNvPr id="6" name="TextBox 5">
            <a:extLst>
              <a:ext uri="{FF2B5EF4-FFF2-40B4-BE49-F238E27FC236}">
                <a16:creationId xmlns:a16="http://schemas.microsoft.com/office/drawing/2014/main" id="{5CD1DBED-F57C-45E7-A8DD-C9F6DC704F1C}"/>
              </a:ext>
            </a:extLst>
          </p:cNvPr>
          <p:cNvSpPr txBox="1"/>
          <p:nvPr/>
        </p:nvSpPr>
        <p:spPr>
          <a:xfrm>
            <a:off x="544530" y="1910984"/>
            <a:ext cx="10137984" cy="4570482"/>
          </a:xfrm>
          <a:prstGeom prst="rect">
            <a:avLst/>
          </a:prstGeom>
          <a:noFill/>
        </p:spPr>
        <p:txBody>
          <a:bodyPr wrap="square" rtlCol="0">
            <a:spAutoFit/>
          </a:bodyPr>
          <a:lstStyle/>
          <a:p>
            <a:r>
              <a:rPr lang="en-US" sz="3500" dirty="0"/>
              <a:t>Create an account in IZIS to upload pdfs instantly </a:t>
            </a:r>
          </a:p>
          <a:p>
            <a:r>
              <a:rPr lang="en-US" sz="3500" dirty="0"/>
              <a:t>to the case record</a:t>
            </a:r>
          </a:p>
          <a:p>
            <a:endParaRPr lang="en-US" sz="2800" dirty="0"/>
          </a:p>
          <a:p>
            <a:r>
              <a:rPr lang="en-US" sz="2800" u="sng" dirty="0"/>
              <a:t>Backup submission email accounts:</a:t>
            </a:r>
          </a:p>
          <a:p>
            <a:pPr marL="457200" indent="-457200">
              <a:buFont typeface="Arial" panose="020B0604020202020204" pitchFamily="34" charset="0"/>
              <a:buChar char="•"/>
            </a:pPr>
            <a:r>
              <a:rPr lang="en-US" sz="2600" dirty="0"/>
              <a:t>BZAsubmissions@dc.gov – </a:t>
            </a:r>
            <a:r>
              <a:rPr lang="en-US" sz="2600" i="1" dirty="0"/>
              <a:t>for BZA cases only!</a:t>
            </a:r>
          </a:p>
          <a:p>
            <a:pPr marL="457200" indent="-457200">
              <a:buFont typeface="Arial" panose="020B0604020202020204" pitchFamily="34" charset="0"/>
              <a:buChar char="•"/>
            </a:pPr>
            <a:r>
              <a:rPr lang="en-US" sz="2600" dirty="0"/>
              <a:t>ZCsubmissions@dc.gov – </a:t>
            </a:r>
            <a:r>
              <a:rPr lang="en-US" sz="2600" i="1" dirty="0"/>
              <a:t>for ZC cases only!</a:t>
            </a:r>
          </a:p>
          <a:p>
            <a:endParaRPr lang="en-US" sz="3500" b="1" dirty="0"/>
          </a:p>
          <a:p>
            <a:r>
              <a:rPr lang="en-US" sz="2600" b="1" dirty="0"/>
              <a:t>NOTE: </a:t>
            </a:r>
            <a:r>
              <a:rPr lang="en-US" sz="2600" dirty="0"/>
              <a:t>Electronic submissions must be filed via IZIS or via the backup email accounts listed above; sending an email to DCOZ staff is not enough to ensure filing!</a:t>
            </a:r>
          </a:p>
        </p:txBody>
      </p:sp>
      <p:pic>
        <p:nvPicPr>
          <p:cNvPr id="7" name="Picture 6">
            <a:extLst>
              <a:ext uri="{FF2B5EF4-FFF2-40B4-BE49-F238E27FC236}">
                <a16:creationId xmlns:a16="http://schemas.microsoft.com/office/drawing/2014/main" id="{465307C8-B426-4814-99A9-7F191D7BD1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467"/>
          <a:stretch/>
        </p:blipFill>
        <p:spPr>
          <a:xfrm>
            <a:off x="7805649" y="2725814"/>
            <a:ext cx="3965900" cy="2190141"/>
          </a:xfrm>
          <a:prstGeom prst="rect">
            <a:avLst/>
          </a:prstGeom>
          <a:ln>
            <a:solidFill>
              <a:schemeClr val="tx1"/>
            </a:solidFill>
          </a:ln>
        </p:spPr>
      </p:pic>
    </p:spTree>
    <p:extLst>
      <p:ext uri="{BB962C8B-B14F-4D97-AF65-F5344CB8AC3E}">
        <p14:creationId xmlns:p14="http://schemas.microsoft.com/office/powerpoint/2010/main" val="2466594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0682270" cy="1150704"/>
          </a:xfrm>
        </p:spPr>
        <p:txBody>
          <a:bodyPr>
            <a:noAutofit/>
          </a:bodyPr>
          <a:lstStyle/>
          <a:p>
            <a:pPr algn="l"/>
            <a:r>
              <a:rPr lang="en-US" sz="7500" b="1" dirty="0"/>
              <a:t>FILING AN </a:t>
            </a:r>
            <a:r>
              <a:rPr lang="en-US" sz="7500" dirty="0">
                <a:ln w="22225">
                  <a:solidFill>
                    <a:schemeClr val="tx1"/>
                  </a:solidFill>
                  <a:miter lim="800000"/>
                </a:ln>
                <a:noFill/>
              </a:rPr>
              <a:t>ANC REPORT </a:t>
            </a:r>
          </a:p>
        </p:txBody>
      </p:sp>
      <p:sp>
        <p:nvSpPr>
          <p:cNvPr id="6" name="TextBox 5">
            <a:extLst>
              <a:ext uri="{FF2B5EF4-FFF2-40B4-BE49-F238E27FC236}">
                <a16:creationId xmlns:a16="http://schemas.microsoft.com/office/drawing/2014/main" id="{5CD1DBED-F57C-45E7-A8DD-C9F6DC704F1C}"/>
              </a:ext>
            </a:extLst>
          </p:cNvPr>
          <p:cNvSpPr txBox="1"/>
          <p:nvPr/>
        </p:nvSpPr>
        <p:spPr>
          <a:xfrm>
            <a:off x="544530" y="1910984"/>
            <a:ext cx="6840668" cy="4832092"/>
          </a:xfrm>
          <a:prstGeom prst="rect">
            <a:avLst/>
          </a:prstGeom>
          <a:noFill/>
        </p:spPr>
        <p:txBody>
          <a:bodyPr wrap="square" rtlCol="0">
            <a:spAutoFit/>
          </a:bodyPr>
          <a:lstStyle/>
          <a:p>
            <a:r>
              <a:rPr lang="en-US" sz="2800" b="1" dirty="0"/>
              <a:t>SUBMISSION DEADLINES</a:t>
            </a:r>
          </a:p>
          <a:p>
            <a:pPr marL="457200" indent="-457200">
              <a:buFont typeface="Arial" panose="020B0604020202020204" pitchFamily="34" charset="0"/>
              <a:buChar char="•"/>
            </a:pPr>
            <a:r>
              <a:rPr lang="en-US" sz="2800" dirty="0"/>
              <a:t>ANC Reports must be filed before the case is decided (but ideally as soon as possible)</a:t>
            </a:r>
          </a:p>
          <a:p>
            <a:pPr marL="457200" indent="-457200">
              <a:buFont typeface="Arial" panose="020B0604020202020204" pitchFamily="34" charset="0"/>
              <a:buChar char="•"/>
            </a:pPr>
            <a:r>
              <a:rPr lang="en-US" sz="2800" dirty="0"/>
              <a:t>If the ANC wishes to participate as a party in the hearing, ANC Reports are due at least 7 days before the hearing</a:t>
            </a:r>
          </a:p>
          <a:p>
            <a:endParaRPr lang="en-US" sz="2800" dirty="0"/>
          </a:p>
          <a:p>
            <a:r>
              <a:rPr lang="en-US" sz="2800" b="1" dirty="0"/>
              <a:t>NOTE: </a:t>
            </a:r>
            <a:r>
              <a:rPr lang="en-US" sz="2800" dirty="0"/>
              <a:t>This is different than the deadline for </a:t>
            </a:r>
            <a:r>
              <a:rPr lang="en-US" sz="2800" u="sng" dirty="0"/>
              <a:t>submissions from the public</a:t>
            </a:r>
            <a:r>
              <a:rPr lang="en-US" sz="2800" dirty="0"/>
              <a:t>, which are due at least 24 hours before the start of the hearing session.</a:t>
            </a:r>
          </a:p>
        </p:txBody>
      </p:sp>
      <p:pic>
        <p:nvPicPr>
          <p:cNvPr id="7" name="Picture 6">
            <a:extLst>
              <a:ext uri="{FF2B5EF4-FFF2-40B4-BE49-F238E27FC236}">
                <a16:creationId xmlns:a16="http://schemas.microsoft.com/office/drawing/2014/main" id="{465307C8-B426-4814-99A9-7F191D7BD1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467"/>
          <a:stretch/>
        </p:blipFill>
        <p:spPr>
          <a:xfrm>
            <a:off x="7805649" y="2725814"/>
            <a:ext cx="3965900" cy="2190141"/>
          </a:xfrm>
          <a:prstGeom prst="rect">
            <a:avLst/>
          </a:prstGeom>
          <a:ln>
            <a:solidFill>
              <a:schemeClr val="tx1"/>
            </a:solidFill>
          </a:ln>
        </p:spPr>
      </p:pic>
    </p:spTree>
    <p:extLst>
      <p:ext uri="{BB962C8B-B14F-4D97-AF65-F5344CB8AC3E}">
        <p14:creationId xmlns:p14="http://schemas.microsoft.com/office/powerpoint/2010/main" val="4007504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A4811B7E-8163-46E8-9B66-B59D62712F9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5047" b="18385"/>
          <a:stretch/>
        </p:blipFill>
        <p:spPr>
          <a:xfrm>
            <a:off x="20" y="10"/>
            <a:ext cx="12191980" cy="6857990"/>
          </a:xfrm>
          <a:prstGeom prst="rect">
            <a:avLst/>
          </a:prstGeom>
        </p:spPr>
      </p:pic>
      <p:sp>
        <p:nvSpPr>
          <p:cNvPr id="2" name="Title 1">
            <a:extLst>
              <a:ext uri="{FF2B5EF4-FFF2-40B4-BE49-F238E27FC236}">
                <a16:creationId xmlns:a16="http://schemas.microsoft.com/office/drawing/2014/main" id="{17749B65-F3B1-4FC3-97E0-52A01D8CAABE}"/>
              </a:ext>
            </a:extLst>
          </p:cNvPr>
          <p:cNvSpPr>
            <a:spLocks noGrp="1"/>
          </p:cNvSpPr>
          <p:nvPr>
            <p:ph type="ctrTitle"/>
          </p:nvPr>
        </p:nvSpPr>
        <p:spPr>
          <a:xfrm>
            <a:off x="965200" y="965200"/>
            <a:ext cx="10261600" cy="2617755"/>
          </a:xfrm>
        </p:spPr>
        <p:txBody>
          <a:bodyPr>
            <a:normAutofit/>
          </a:bodyPr>
          <a:lstStyle/>
          <a:p>
            <a:pPr algn="l"/>
            <a:r>
              <a:rPr lang="en-US" sz="10400" dirty="0">
                <a:ln w="22225">
                  <a:solidFill>
                    <a:schemeClr val="tx1"/>
                  </a:solidFill>
                  <a:miter lim="800000"/>
                </a:ln>
                <a:noFill/>
              </a:rPr>
              <a:t>Filing Cases</a:t>
            </a:r>
          </a:p>
        </p:txBody>
      </p:sp>
      <p:sp>
        <p:nvSpPr>
          <p:cNvPr id="6" name="Content Placeholder 10">
            <a:extLst>
              <a:ext uri="{FF2B5EF4-FFF2-40B4-BE49-F238E27FC236}">
                <a16:creationId xmlns:a16="http://schemas.microsoft.com/office/drawing/2014/main" id="{531597FB-6500-4444-9F24-56419B732B4C}"/>
              </a:ext>
            </a:extLst>
          </p:cNvPr>
          <p:cNvSpPr txBox="1">
            <a:spLocks/>
          </p:cNvSpPr>
          <p:nvPr/>
        </p:nvSpPr>
        <p:spPr>
          <a:xfrm>
            <a:off x="965200" y="3582955"/>
            <a:ext cx="9485086" cy="18847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500" dirty="0"/>
              <a:t>BZA Appeals &amp; ZC Rulemaking Petitions</a:t>
            </a:r>
          </a:p>
          <a:p>
            <a:pPr algn="l"/>
            <a:endParaRPr lang="en-US" dirty="0">
              <a:solidFill>
                <a:srgbClr val="FFFFFF"/>
              </a:solidFill>
            </a:endParaRPr>
          </a:p>
          <a:p>
            <a:pPr algn="l"/>
            <a:endParaRPr lang="en-US" dirty="0">
              <a:solidFill>
                <a:srgbClr val="FFFFFF"/>
              </a:solidFill>
            </a:endParaRPr>
          </a:p>
        </p:txBody>
      </p:sp>
    </p:spTree>
    <p:extLst>
      <p:ext uri="{BB962C8B-B14F-4D97-AF65-F5344CB8AC3E}">
        <p14:creationId xmlns:p14="http://schemas.microsoft.com/office/powerpoint/2010/main" val="54483474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28" t="32656" r="-1" b="632"/>
          <a:stretch/>
        </p:blipFill>
        <p:spPr>
          <a:xfrm>
            <a:off x="0" y="-1"/>
            <a:ext cx="12192000" cy="6858001"/>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Autofit/>
          </a:bodyPr>
          <a:lstStyle/>
          <a:p>
            <a:r>
              <a:rPr lang="en-US" sz="7000" b="1" dirty="0"/>
              <a:t>FILING </a:t>
            </a:r>
            <a:r>
              <a:rPr lang="en-US" sz="7000" dirty="0">
                <a:ln w="22225">
                  <a:solidFill>
                    <a:schemeClr val="tx1"/>
                  </a:solidFill>
                  <a:miter lim="800000"/>
                </a:ln>
                <a:noFill/>
              </a:rPr>
              <a:t>PETITIONS </a:t>
            </a:r>
            <a:r>
              <a:rPr lang="en-US" sz="7000" b="1" dirty="0"/>
              <a:t>TO THE ZC</a:t>
            </a:r>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24</a:t>
            </a:fld>
            <a:endParaRPr lang="en-US" dirty="0">
              <a:solidFill>
                <a:srgbClr val="FFFFFF"/>
              </a:solidFill>
            </a:endParaRPr>
          </a:p>
        </p:txBody>
      </p:sp>
      <p:sp>
        <p:nvSpPr>
          <p:cNvPr id="10" name="Content Placeholder 10">
            <a:extLst>
              <a:ext uri="{FF2B5EF4-FFF2-40B4-BE49-F238E27FC236}">
                <a16:creationId xmlns:a16="http://schemas.microsoft.com/office/drawing/2014/main" id="{34F572CE-AAB5-472B-AAB6-F0EAEEB3B518}"/>
              </a:ext>
            </a:extLst>
          </p:cNvPr>
          <p:cNvSpPr>
            <a:spLocks noGrp="1"/>
          </p:cNvSpPr>
          <p:nvPr>
            <p:ph idx="1"/>
          </p:nvPr>
        </p:nvSpPr>
        <p:spPr>
          <a:xfrm>
            <a:off x="838200" y="1825625"/>
            <a:ext cx="10515600" cy="4667250"/>
          </a:xfrm>
        </p:spPr>
        <p:txBody>
          <a:bodyPr>
            <a:normAutofit fontScale="70000" lnSpcReduction="20000"/>
          </a:bodyPr>
          <a:lstStyle/>
          <a:p>
            <a:pPr marL="0" indent="0">
              <a:buNone/>
            </a:pPr>
            <a:r>
              <a:rPr lang="en-US" sz="4000" dirty="0"/>
              <a:t>An ANC may file a petition for a text or map amendment to the ZC</a:t>
            </a:r>
          </a:p>
          <a:p>
            <a:pPr lvl="1"/>
            <a:r>
              <a:rPr lang="en-US" sz="3600" dirty="0"/>
              <a:t>Petitions must be filed through IZIS: </a:t>
            </a:r>
            <a:r>
              <a:rPr lang="en-US" sz="3600" dirty="0">
                <a:hlinkClick r:id="rId3"/>
              </a:rPr>
              <a:t>https://app.dcoz.dc.gov/Login.aspx</a:t>
            </a:r>
            <a:endParaRPr lang="en-US" sz="3600" dirty="0"/>
          </a:p>
          <a:p>
            <a:pPr lvl="1"/>
            <a:endParaRPr lang="en-US" dirty="0"/>
          </a:p>
          <a:p>
            <a:pPr marL="0" indent="0">
              <a:buNone/>
            </a:pPr>
            <a:r>
              <a:rPr lang="en-US" sz="4000" u="sng" dirty="0"/>
              <a:t>Filing Requirements</a:t>
            </a:r>
          </a:p>
          <a:p>
            <a:pPr lvl="1"/>
            <a:r>
              <a:rPr lang="en-US" sz="3600" dirty="0"/>
              <a:t>See Subtitle Z § 304 for </a:t>
            </a:r>
            <a:r>
              <a:rPr lang="en-US" sz="3600" b="1" dirty="0"/>
              <a:t>map</a:t>
            </a:r>
            <a:r>
              <a:rPr lang="en-US" sz="3600" dirty="0"/>
              <a:t> amendments</a:t>
            </a:r>
          </a:p>
          <a:p>
            <a:pPr lvl="1"/>
            <a:r>
              <a:rPr lang="en-US" sz="3600" dirty="0"/>
              <a:t>See Subtitle Z § 305 for </a:t>
            </a:r>
            <a:r>
              <a:rPr lang="en-US" sz="3600" b="1" dirty="0"/>
              <a:t>text</a:t>
            </a:r>
            <a:r>
              <a:rPr lang="en-US" sz="3600" dirty="0"/>
              <a:t> amendments</a:t>
            </a:r>
          </a:p>
          <a:p>
            <a:pPr marL="0" indent="0">
              <a:buNone/>
            </a:pPr>
            <a:endParaRPr lang="en-US" sz="2400" u="sng" dirty="0"/>
          </a:p>
          <a:p>
            <a:pPr marL="0" indent="0">
              <a:buNone/>
            </a:pPr>
            <a:r>
              <a:rPr lang="en-US" sz="4000" u="sng" dirty="0"/>
              <a:t>Process</a:t>
            </a:r>
          </a:p>
          <a:p>
            <a:r>
              <a:rPr lang="en-US" sz="4000" dirty="0"/>
              <a:t>Once submitted and accepted as complete, the ZC will consider the petition when </a:t>
            </a:r>
            <a:r>
              <a:rPr lang="en-US" sz="4000" b="1" dirty="0"/>
              <a:t>OP files a </a:t>
            </a:r>
            <a:r>
              <a:rPr lang="en-US" sz="4000" b="1" dirty="0" err="1"/>
              <a:t>setdown</a:t>
            </a:r>
            <a:r>
              <a:rPr lang="en-US" sz="4000" b="1" dirty="0"/>
              <a:t> report</a:t>
            </a:r>
          </a:p>
          <a:p>
            <a:r>
              <a:rPr lang="en-US" sz="4000" dirty="0"/>
              <a:t>If set down, the ZC can hold a </a:t>
            </a:r>
            <a:r>
              <a:rPr lang="en-US" sz="4000" b="1" dirty="0"/>
              <a:t>public hearing</a:t>
            </a:r>
            <a:r>
              <a:rPr lang="en-US" sz="4000" dirty="0"/>
              <a:t>, then publish a </a:t>
            </a:r>
            <a:r>
              <a:rPr lang="en-US" sz="4000" b="1" dirty="0"/>
              <a:t>Notice of Proposed Rulemaking</a:t>
            </a:r>
          </a:p>
          <a:p>
            <a:r>
              <a:rPr lang="en-US" sz="4000" dirty="0"/>
              <a:t>After reviewing any comments received, ZC can take </a:t>
            </a:r>
            <a:r>
              <a:rPr lang="en-US" sz="4000" b="1" dirty="0"/>
              <a:t>final action</a:t>
            </a:r>
          </a:p>
          <a:p>
            <a:endParaRPr lang="en-US"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2734486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28" t="32656" r="-1" b="632"/>
          <a:stretch/>
        </p:blipFill>
        <p:spPr>
          <a:xfrm>
            <a:off x="0" y="-1"/>
            <a:ext cx="12192000" cy="6858001"/>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rmAutofit/>
          </a:bodyPr>
          <a:lstStyle/>
          <a:p>
            <a:r>
              <a:rPr lang="en-US" sz="7000" b="1" dirty="0"/>
              <a:t>FILING </a:t>
            </a:r>
            <a:r>
              <a:rPr lang="en-US" sz="7000" dirty="0">
                <a:ln w="22225">
                  <a:solidFill>
                    <a:schemeClr val="tx1"/>
                  </a:solidFill>
                  <a:miter lim="800000"/>
                </a:ln>
                <a:noFill/>
              </a:rPr>
              <a:t>APPEALS </a:t>
            </a:r>
            <a:r>
              <a:rPr lang="en-US" sz="7000" b="1" dirty="0"/>
              <a:t>TO THE BZA</a:t>
            </a:r>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25</a:t>
            </a:fld>
            <a:endParaRPr lang="en-US" dirty="0">
              <a:solidFill>
                <a:srgbClr val="FFFFFF"/>
              </a:solidFill>
            </a:endParaRPr>
          </a:p>
        </p:txBody>
      </p:sp>
      <p:sp>
        <p:nvSpPr>
          <p:cNvPr id="10" name="Content Placeholder 10">
            <a:extLst>
              <a:ext uri="{FF2B5EF4-FFF2-40B4-BE49-F238E27FC236}">
                <a16:creationId xmlns:a16="http://schemas.microsoft.com/office/drawing/2014/main" id="{34F572CE-AAB5-472B-AAB6-F0EAEEB3B518}"/>
              </a:ext>
            </a:extLst>
          </p:cNvPr>
          <p:cNvSpPr>
            <a:spLocks noGrp="1"/>
          </p:cNvSpPr>
          <p:nvPr>
            <p:ph idx="1"/>
          </p:nvPr>
        </p:nvSpPr>
        <p:spPr>
          <a:xfrm>
            <a:off x="838200" y="1825625"/>
            <a:ext cx="10515600" cy="4667250"/>
          </a:xfrm>
        </p:spPr>
        <p:txBody>
          <a:bodyPr>
            <a:normAutofit fontScale="62500" lnSpcReduction="20000"/>
          </a:bodyPr>
          <a:lstStyle/>
          <a:p>
            <a:pPr marL="0" indent="0">
              <a:buNone/>
            </a:pPr>
            <a:r>
              <a:rPr lang="en-US" sz="4000" dirty="0"/>
              <a:t>An ANC can challenge a decision made by an administrative officer or body in the administration or enforcement of the Zoning Regulations</a:t>
            </a:r>
          </a:p>
          <a:p>
            <a:pPr marL="0" indent="0">
              <a:buNone/>
            </a:pPr>
            <a:endParaRPr lang="en-US" sz="2400" dirty="0"/>
          </a:p>
          <a:p>
            <a:pPr marL="0" indent="0" algn="ctr">
              <a:buNone/>
            </a:pPr>
            <a:r>
              <a:rPr lang="en-US" sz="4000" i="1" dirty="0"/>
              <a:t>Did the Zoning Administrator (or other zoning official) </a:t>
            </a:r>
          </a:p>
          <a:p>
            <a:pPr marL="0" indent="0" algn="ctr">
              <a:buNone/>
            </a:pPr>
            <a:r>
              <a:rPr lang="en-US" sz="4000" i="1" dirty="0"/>
              <a:t>err in interpreting or applying the Zoning Regulations</a:t>
            </a:r>
            <a:r>
              <a:rPr lang="en-US" sz="4000" dirty="0"/>
              <a:t>?</a:t>
            </a:r>
          </a:p>
          <a:p>
            <a:pPr marL="0" indent="0">
              <a:buNone/>
            </a:pPr>
            <a:endParaRPr lang="en-US" sz="4000" dirty="0"/>
          </a:p>
          <a:p>
            <a:pPr marL="0" indent="0">
              <a:buNone/>
            </a:pPr>
            <a:r>
              <a:rPr lang="en-US" sz="4000" u="sng" dirty="0"/>
              <a:t>Filing Requirements</a:t>
            </a:r>
          </a:p>
          <a:p>
            <a:r>
              <a:rPr lang="en-US" sz="4000" dirty="0"/>
              <a:t>See Subtitle Y § 302.12 for the required information</a:t>
            </a:r>
          </a:p>
          <a:p>
            <a:pPr lvl="1"/>
            <a:r>
              <a:rPr lang="en-US" sz="3600" dirty="0"/>
              <a:t>What decision is being appealed?</a:t>
            </a:r>
          </a:p>
          <a:p>
            <a:pPr lvl="1"/>
            <a:r>
              <a:rPr lang="en-US" sz="3600" dirty="0"/>
              <a:t>Is the appeal timely? (60-day deadline)</a:t>
            </a:r>
          </a:p>
          <a:p>
            <a:pPr lvl="1"/>
            <a:r>
              <a:rPr lang="en-US" sz="3600" dirty="0"/>
              <a:t>What are the zoning issues on appeal?</a:t>
            </a:r>
          </a:p>
          <a:p>
            <a:r>
              <a:rPr lang="en-US" sz="4000" dirty="0"/>
              <a:t>Must be filed through IZIS: </a:t>
            </a:r>
            <a:r>
              <a:rPr lang="en-US" sz="4000" dirty="0">
                <a:hlinkClick r:id="rId3"/>
              </a:rPr>
              <a:t>https://app.dcoz.dc.gov/Login.aspx</a:t>
            </a:r>
            <a:endParaRPr lang="en-US" sz="4000" dirty="0"/>
          </a:p>
          <a:p>
            <a:r>
              <a:rPr lang="en-US" sz="4000" dirty="0"/>
              <a:t>Can contact BZA staff and send to bzasubmissions@dc.gov if there are issues</a:t>
            </a:r>
          </a:p>
          <a:p>
            <a:endParaRPr lang="en-US" sz="4000" dirty="0"/>
          </a:p>
          <a:p>
            <a:endParaRPr lang="en-US" dirty="0">
              <a:solidFill>
                <a:srgbClr val="FFFFFF"/>
              </a:solidFill>
            </a:endParaRPr>
          </a:p>
          <a:p>
            <a:pPr marL="0" indent="0">
              <a:buNone/>
            </a:pPr>
            <a:endParaRPr lang="en-US" dirty="0">
              <a:solidFill>
                <a:srgbClr val="FFFFFF"/>
              </a:solidFill>
            </a:endParaRPr>
          </a:p>
        </p:txBody>
      </p:sp>
      <p:sp>
        <p:nvSpPr>
          <p:cNvPr id="3" name="Rectangle 2">
            <a:extLst>
              <a:ext uri="{FF2B5EF4-FFF2-40B4-BE49-F238E27FC236}">
                <a16:creationId xmlns:a16="http://schemas.microsoft.com/office/drawing/2014/main" id="{25E625EC-0A0B-4CED-B5D5-B81F1507792A}"/>
              </a:ext>
            </a:extLst>
          </p:cNvPr>
          <p:cNvSpPr/>
          <p:nvPr/>
        </p:nvSpPr>
        <p:spPr>
          <a:xfrm>
            <a:off x="2344189" y="2676698"/>
            <a:ext cx="7464829" cy="897775"/>
          </a:xfrm>
          <a:prstGeom prst="rect">
            <a:avLst/>
          </a:prstGeom>
          <a:noFill/>
          <a:ln w="38100">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930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28" t="32656" r="-1" b="632"/>
          <a:stretch/>
        </p:blipFill>
        <p:spPr>
          <a:xfrm>
            <a:off x="0" y="-1"/>
            <a:ext cx="12192000" cy="6858001"/>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rmAutofit/>
          </a:bodyPr>
          <a:lstStyle/>
          <a:p>
            <a:r>
              <a:rPr lang="en-US" sz="7000" b="1" dirty="0"/>
              <a:t>FILING </a:t>
            </a:r>
            <a:r>
              <a:rPr lang="en-US" sz="7000" dirty="0">
                <a:ln w="22225">
                  <a:solidFill>
                    <a:schemeClr val="tx1"/>
                  </a:solidFill>
                  <a:miter lim="800000"/>
                </a:ln>
                <a:noFill/>
              </a:rPr>
              <a:t>APPEALS </a:t>
            </a:r>
            <a:r>
              <a:rPr lang="en-US" sz="7000" b="1" dirty="0"/>
              <a:t>TO THE BZA</a:t>
            </a:r>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26</a:t>
            </a:fld>
            <a:endParaRPr lang="en-US" dirty="0">
              <a:solidFill>
                <a:srgbClr val="FFFFFF"/>
              </a:solidFill>
            </a:endParaRPr>
          </a:p>
        </p:txBody>
      </p:sp>
      <p:sp>
        <p:nvSpPr>
          <p:cNvPr id="10" name="Content Placeholder 10">
            <a:extLst>
              <a:ext uri="{FF2B5EF4-FFF2-40B4-BE49-F238E27FC236}">
                <a16:creationId xmlns:a16="http://schemas.microsoft.com/office/drawing/2014/main" id="{34F572CE-AAB5-472B-AAB6-F0EAEEB3B518}"/>
              </a:ext>
            </a:extLst>
          </p:cNvPr>
          <p:cNvSpPr>
            <a:spLocks noGrp="1"/>
          </p:cNvSpPr>
          <p:nvPr>
            <p:ph idx="1"/>
          </p:nvPr>
        </p:nvSpPr>
        <p:spPr>
          <a:xfrm>
            <a:off x="838200" y="1825625"/>
            <a:ext cx="10515600" cy="4667250"/>
          </a:xfrm>
        </p:spPr>
        <p:txBody>
          <a:bodyPr>
            <a:normAutofit fontScale="77500" lnSpcReduction="20000"/>
          </a:bodyPr>
          <a:lstStyle/>
          <a:p>
            <a:pPr marL="0" indent="0">
              <a:lnSpc>
                <a:spcPct val="120000"/>
              </a:lnSpc>
              <a:buNone/>
            </a:pPr>
            <a:r>
              <a:rPr lang="en-US" sz="4000" u="sng" dirty="0"/>
              <a:t>Timeliness</a:t>
            </a:r>
            <a:r>
              <a:rPr lang="en-US" sz="4000" dirty="0"/>
              <a:t>: The appeal must be filed within </a:t>
            </a:r>
            <a:r>
              <a:rPr lang="en-US" sz="4000" b="1" dirty="0"/>
              <a:t>60 days </a:t>
            </a:r>
            <a:r>
              <a:rPr lang="en-US" sz="4000" dirty="0"/>
              <a:t>from the date the person filing the appeal:</a:t>
            </a:r>
          </a:p>
          <a:p>
            <a:r>
              <a:rPr lang="en-US" sz="3600" dirty="0"/>
              <a:t>Had notice or knowledge of the decision complained of, </a:t>
            </a:r>
            <a:r>
              <a:rPr lang="en-US" sz="3600" b="1" dirty="0"/>
              <a:t>OR</a:t>
            </a:r>
          </a:p>
          <a:p>
            <a:r>
              <a:rPr lang="en-US" sz="3600" dirty="0"/>
              <a:t>Reasonably should have had notice or knowledge of the decision complained of</a:t>
            </a:r>
          </a:p>
          <a:p>
            <a:pPr marL="0" indent="0">
              <a:buNone/>
            </a:pPr>
            <a:r>
              <a:rPr lang="en-US" sz="4000" dirty="0"/>
              <a:t>Whichever is earlier (Subtitle Y § 302.2)</a:t>
            </a:r>
          </a:p>
          <a:p>
            <a:pPr marL="0" indent="0">
              <a:buNone/>
            </a:pPr>
            <a:endParaRPr lang="en-US" sz="4000" dirty="0"/>
          </a:p>
          <a:p>
            <a:r>
              <a:rPr lang="en-US" sz="4000" dirty="0"/>
              <a:t>The 60-day deadline can be waived by the Board if:</a:t>
            </a:r>
          </a:p>
          <a:p>
            <a:pPr lvl="1"/>
            <a:r>
              <a:rPr lang="en-US" sz="3600" dirty="0"/>
              <a:t>Exceptional circumstances outside of the Appellant’s control impaired the ability to file the appeal</a:t>
            </a:r>
          </a:p>
          <a:p>
            <a:pPr lvl="1"/>
            <a:r>
              <a:rPr lang="en-US" sz="3600" dirty="0"/>
              <a:t>Waiver will not prejudice the parties to the appeal</a:t>
            </a:r>
          </a:p>
          <a:p>
            <a:endParaRPr lang="en-US" sz="4000" dirty="0"/>
          </a:p>
          <a:p>
            <a:endParaRPr lang="en-US"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2502916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28" t="32656" r="-1" b="632"/>
          <a:stretch/>
        </p:blipFill>
        <p:spPr>
          <a:xfrm>
            <a:off x="0" y="-1"/>
            <a:ext cx="12192000" cy="6858001"/>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rmAutofit/>
          </a:bodyPr>
          <a:lstStyle/>
          <a:p>
            <a:r>
              <a:rPr lang="en-US" sz="7000" b="1" dirty="0"/>
              <a:t>FILING </a:t>
            </a:r>
            <a:r>
              <a:rPr lang="en-US" sz="7000" dirty="0">
                <a:ln w="22225">
                  <a:solidFill>
                    <a:schemeClr val="tx1"/>
                  </a:solidFill>
                  <a:miter lim="800000"/>
                </a:ln>
                <a:noFill/>
              </a:rPr>
              <a:t>APPEALS </a:t>
            </a:r>
            <a:r>
              <a:rPr lang="en-US" sz="7000" b="1" dirty="0"/>
              <a:t>TO THE BZA</a:t>
            </a:r>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27</a:t>
            </a:fld>
            <a:endParaRPr lang="en-US" dirty="0">
              <a:solidFill>
                <a:srgbClr val="FFFFFF"/>
              </a:solidFill>
            </a:endParaRPr>
          </a:p>
        </p:txBody>
      </p:sp>
      <p:sp>
        <p:nvSpPr>
          <p:cNvPr id="10" name="Content Placeholder 10">
            <a:extLst>
              <a:ext uri="{FF2B5EF4-FFF2-40B4-BE49-F238E27FC236}">
                <a16:creationId xmlns:a16="http://schemas.microsoft.com/office/drawing/2014/main" id="{34F572CE-AAB5-472B-AAB6-F0EAEEB3B518}"/>
              </a:ext>
            </a:extLst>
          </p:cNvPr>
          <p:cNvSpPr>
            <a:spLocks noGrp="1"/>
          </p:cNvSpPr>
          <p:nvPr>
            <p:ph idx="1"/>
          </p:nvPr>
        </p:nvSpPr>
        <p:spPr>
          <a:xfrm>
            <a:off x="838200" y="1825625"/>
            <a:ext cx="10515600" cy="934201"/>
          </a:xfrm>
        </p:spPr>
        <p:txBody>
          <a:bodyPr>
            <a:normAutofit fontScale="47500" lnSpcReduction="20000"/>
          </a:bodyPr>
          <a:lstStyle/>
          <a:p>
            <a:pPr marL="0" indent="0">
              <a:lnSpc>
                <a:spcPct val="120000"/>
              </a:lnSpc>
              <a:buNone/>
            </a:pPr>
            <a:r>
              <a:rPr lang="en-US" sz="5400" u="sng" dirty="0"/>
              <a:t>First Writing Rule</a:t>
            </a:r>
            <a:r>
              <a:rPr lang="en-US" sz="5400" dirty="0"/>
              <a:t>: The determination being appealed must be the first writing where the issue is decided (Subtitle Y § 302.5)</a:t>
            </a:r>
          </a:p>
          <a:p>
            <a:pPr marL="0" indent="0">
              <a:lnSpc>
                <a:spcPct val="120000"/>
              </a:lnSpc>
              <a:buNone/>
            </a:pPr>
            <a:endParaRPr lang="en-US" sz="4000" dirty="0"/>
          </a:p>
          <a:p>
            <a:pPr marL="0" indent="0">
              <a:lnSpc>
                <a:spcPct val="120000"/>
              </a:lnSpc>
              <a:buNone/>
            </a:pPr>
            <a:endParaRPr lang="en-US" sz="4000" dirty="0"/>
          </a:p>
          <a:p>
            <a:pPr marL="0" indent="0">
              <a:lnSpc>
                <a:spcPct val="120000"/>
              </a:lnSpc>
              <a:buNone/>
            </a:pPr>
            <a:endParaRPr lang="en-US" sz="4000" dirty="0"/>
          </a:p>
          <a:p>
            <a:pPr marL="0" indent="0">
              <a:lnSpc>
                <a:spcPct val="120000"/>
              </a:lnSpc>
              <a:buNone/>
            </a:pPr>
            <a:endParaRPr lang="en-US" sz="4000" dirty="0"/>
          </a:p>
          <a:p>
            <a:pPr marL="0" indent="0">
              <a:lnSpc>
                <a:spcPct val="120000"/>
              </a:lnSpc>
              <a:buNone/>
            </a:pPr>
            <a:endParaRPr lang="en-US" sz="4000" dirty="0"/>
          </a:p>
          <a:p>
            <a:endParaRPr lang="en-US" sz="4000" dirty="0"/>
          </a:p>
          <a:p>
            <a:endParaRPr lang="en-US" dirty="0">
              <a:solidFill>
                <a:srgbClr val="FFFFFF"/>
              </a:solidFill>
            </a:endParaRPr>
          </a:p>
          <a:p>
            <a:pPr marL="0" indent="0">
              <a:buNone/>
            </a:pPr>
            <a:endParaRPr lang="en-US" dirty="0">
              <a:solidFill>
                <a:srgbClr val="FFFFFF"/>
              </a:solidFill>
            </a:endParaRPr>
          </a:p>
        </p:txBody>
      </p:sp>
      <p:sp>
        <p:nvSpPr>
          <p:cNvPr id="7" name="Rectangle 6">
            <a:extLst>
              <a:ext uri="{FF2B5EF4-FFF2-40B4-BE49-F238E27FC236}">
                <a16:creationId xmlns:a16="http://schemas.microsoft.com/office/drawing/2014/main" id="{04C6396D-4566-473D-97D1-13989C80B042}"/>
              </a:ext>
            </a:extLst>
          </p:cNvPr>
          <p:cNvSpPr/>
          <p:nvPr/>
        </p:nvSpPr>
        <p:spPr>
          <a:xfrm>
            <a:off x="2307771" y="2759826"/>
            <a:ext cx="7895772" cy="211336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995EC08F-37C3-43CD-81A7-9D762D44761E}"/>
              </a:ext>
            </a:extLst>
          </p:cNvPr>
          <p:cNvGraphicFramePr/>
          <p:nvPr>
            <p:extLst>
              <p:ext uri="{D42A27DB-BD31-4B8C-83A1-F6EECF244321}">
                <p14:modId xmlns:p14="http://schemas.microsoft.com/office/powerpoint/2010/main" val="1722623821"/>
              </p:ext>
            </p:extLst>
          </p:nvPr>
        </p:nvGraphicFramePr>
        <p:xfrm>
          <a:off x="2554316" y="2861513"/>
          <a:ext cx="7427884" cy="2011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6749AFE-6A69-409F-8C90-5F63FE4E61A2}"/>
              </a:ext>
            </a:extLst>
          </p:cNvPr>
          <p:cNvSpPr txBox="1"/>
          <p:nvPr/>
        </p:nvSpPr>
        <p:spPr>
          <a:xfrm>
            <a:off x="838200" y="5033598"/>
            <a:ext cx="10515600" cy="1745093"/>
          </a:xfrm>
          <a:prstGeom prst="rect">
            <a:avLst/>
          </a:prstGeom>
          <a:noFill/>
        </p:spPr>
        <p:txBody>
          <a:bodyPr wrap="square" rtlCol="0">
            <a:spAutoFit/>
          </a:bodyPr>
          <a:lstStyle/>
          <a:p>
            <a:pPr>
              <a:lnSpc>
                <a:spcPct val="120000"/>
              </a:lnSpc>
            </a:pPr>
            <a:r>
              <a:rPr lang="en-US" sz="2100" dirty="0"/>
              <a:t>If the issue being appealed is the FAR calculation, then:</a:t>
            </a:r>
          </a:p>
          <a:p>
            <a:pPr marL="342900" indent="-342900">
              <a:lnSpc>
                <a:spcPct val="120000"/>
              </a:lnSpc>
              <a:buFont typeface="Wingdings" panose="05000000000000000000" pitchFamily="2" charset="2"/>
              <a:buChar char="Ø"/>
            </a:pPr>
            <a:r>
              <a:rPr lang="en-US" sz="2100" dirty="0"/>
              <a:t> </a:t>
            </a:r>
            <a:r>
              <a:rPr lang="en-US" sz="2100" b="1" dirty="0"/>
              <a:t>Permit No. 1 </a:t>
            </a:r>
            <a:r>
              <a:rPr lang="en-US" sz="2100" dirty="0"/>
              <a:t>is the first writing, and </a:t>
            </a:r>
            <a:r>
              <a:rPr lang="en-US" sz="2100" b="1" dirty="0"/>
              <a:t>Permit No. 2 </a:t>
            </a:r>
            <a:r>
              <a:rPr lang="en-US" sz="2100" dirty="0"/>
              <a:t>does </a:t>
            </a:r>
            <a:r>
              <a:rPr lang="en-US" sz="2100" u="sng" dirty="0"/>
              <a:t>not</a:t>
            </a:r>
            <a:r>
              <a:rPr lang="en-US" sz="2100" dirty="0"/>
              <a:t> re-start the clock for an appeal</a:t>
            </a:r>
          </a:p>
          <a:p>
            <a:endParaRPr lang="en-US" sz="1500" dirty="0"/>
          </a:p>
          <a:p>
            <a:r>
              <a:rPr lang="en-US" sz="2100" b="1" dirty="0"/>
              <a:t>NOTE: </a:t>
            </a:r>
            <a:r>
              <a:rPr lang="en-US" sz="2100" dirty="0"/>
              <a:t>The timeliness of an appeal and what constitutes the first writing are ultimately decided by the Board</a:t>
            </a:r>
          </a:p>
        </p:txBody>
      </p:sp>
    </p:spTree>
    <p:extLst>
      <p:ext uri="{BB962C8B-B14F-4D97-AF65-F5344CB8AC3E}">
        <p14:creationId xmlns:p14="http://schemas.microsoft.com/office/powerpoint/2010/main" val="4149662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73609B-4D4B-4443-A52C-568A4E2318AF}"/>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378" b="3686"/>
          <a:stretch/>
        </p:blipFill>
        <p:spPr>
          <a:xfrm>
            <a:off x="20" y="10"/>
            <a:ext cx="12191980" cy="6857990"/>
          </a:xfrm>
          <a:prstGeom prst="rect">
            <a:avLst/>
          </a:prstGeom>
        </p:spPr>
      </p:pic>
      <p:sp>
        <p:nvSpPr>
          <p:cNvPr id="2" name="Title 1">
            <a:extLst>
              <a:ext uri="{FF2B5EF4-FFF2-40B4-BE49-F238E27FC236}">
                <a16:creationId xmlns:a16="http://schemas.microsoft.com/office/drawing/2014/main" id="{363328C9-3620-4322-AC91-3363925C6A14}"/>
              </a:ext>
            </a:extLst>
          </p:cNvPr>
          <p:cNvSpPr>
            <a:spLocks noGrp="1"/>
          </p:cNvSpPr>
          <p:nvPr>
            <p:ph type="ctrTitle"/>
          </p:nvPr>
        </p:nvSpPr>
        <p:spPr>
          <a:xfrm>
            <a:off x="965200" y="2423159"/>
            <a:ext cx="10261600" cy="2709949"/>
          </a:xfrm>
        </p:spPr>
        <p:txBody>
          <a:bodyPr>
            <a:normAutofit/>
          </a:bodyPr>
          <a:lstStyle/>
          <a:p>
            <a:pPr algn="l"/>
            <a:r>
              <a:rPr lang="en-US" sz="10500" dirty="0">
                <a:ln w="22225">
                  <a:solidFill>
                    <a:schemeClr val="tx1"/>
                  </a:solidFill>
                  <a:miter lim="800000"/>
                </a:ln>
                <a:noFill/>
              </a:rPr>
              <a:t>Filing Motions</a:t>
            </a:r>
            <a:br>
              <a:rPr lang="en-US" sz="8000" dirty="0">
                <a:ln w="22225">
                  <a:solidFill>
                    <a:schemeClr val="tx1"/>
                  </a:solidFill>
                  <a:miter lim="800000"/>
                </a:ln>
                <a:noFill/>
              </a:rPr>
            </a:br>
            <a:endParaRPr lang="en-US" sz="8000" dirty="0">
              <a:ln w="22225">
                <a:solidFill>
                  <a:schemeClr val="tx1"/>
                </a:solidFill>
                <a:miter lim="800000"/>
              </a:ln>
              <a:noFill/>
            </a:endParaRPr>
          </a:p>
        </p:txBody>
      </p:sp>
      <p:sp>
        <p:nvSpPr>
          <p:cNvPr id="6" name="Text Placeholder 2">
            <a:extLst>
              <a:ext uri="{FF2B5EF4-FFF2-40B4-BE49-F238E27FC236}">
                <a16:creationId xmlns:a16="http://schemas.microsoft.com/office/drawing/2014/main" id="{82AF69B4-2513-45E2-ADAC-B229F0CA833C}"/>
              </a:ext>
            </a:extLst>
          </p:cNvPr>
          <p:cNvSpPr txBox="1">
            <a:spLocks/>
          </p:cNvSpPr>
          <p:nvPr/>
        </p:nvSpPr>
        <p:spPr>
          <a:xfrm>
            <a:off x="965200" y="3778134"/>
            <a:ext cx="9857972" cy="10864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solidFill>
                  <a:srgbClr val="FFFFFF"/>
                </a:solidFill>
              </a:rPr>
              <a:t>Requesting Postponement, Reconsideration, or Rehearing</a:t>
            </a:r>
          </a:p>
        </p:txBody>
      </p:sp>
    </p:spTree>
    <p:extLst>
      <p:ext uri="{BB962C8B-B14F-4D97-AF65-F5344CB8AC3E}">
        <p14:creationId xmlns:p14="http://schemas.microsoft.com/office/powerpoint/2010/main" val="293351081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378" b="3686"/>
          <a:stretch/>
        </p:blipFill>
        <p:spPr>
          <a:xfrm>
            <a:off x="20" y="10"/>
            <a:ext cx="12191980" cy="6857990"/>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rmAutofit/>
          </a:bodyPr>
          <a:lstStyle/>
          <a:p>
            <a:r>
              <a:rPr lang="en-US" sz="7000" b="1" dirty="0"/>
              <a:t>FILING </a:t>
            </a:r>
            <a:r>
              <a:rPr lang="en-US" sz="7000" dirty="0">
                <a:ln w="22225">
                  <a:solidFill>
                    <a:schemeClr val="tx1"/>
                  </a:solidFill>
                  <a:miter lim="800000"/>
                </a:ln>
                <a:noFill/>
              </a:rPr>
              <a:t>MOTIONS</a:t>
            </a:r>
            <a:endParaRPr lang="en-US" sz="7000" b="1" dirty="0"/>
          </a:p>
        </p:txBody>
      </p:sp>
      <p:sp>
        <p:nvSpPr>
          <p:cNvPr id="11" name="Content Placeholder 10">
            <a:extLst>
              <a:ext uri="{FF2B5EF4-FFF2-40B4-BE49-F238E27FC236}">
                <a16:creationId xmlns:a16="http://schemas.microsoft.com/office/drawing/2014/main" id="{A292BDA2-7372-468C-9113-B6A5CA51646D}"/>
              </a:ext>
            </a:extLst>
          </p:cNvPr>
          <p:cNvSpPr>
            <a:spLocks noGrp="1"/>
          </p:cNvSpPr>
          <p:nvPr>
            <p:ph idx="1"/>
          </p:nvPr>
        </p:nvSpPr>
        <p:spPr>
          <a:xfrm>
            <a:off x="838200" y="1825625"/>
            <a:ext cx="7772400" cy="4351338"/>
          </a:xfrm>
        </p:spPr>
        <p:txBody>
          <a:bodyPr>
            <a:normAutofit fontScale="55000" lnSpcReduction="20000"/>
          </a:bodyPr>
          <a:lstStyle/>
          <a:p>
            <a:pPr marL="0" indent="0">
              <a:buNone/>
            </a:pPr>
            <a:r>
              <a:rPr lang="en-US" sz="4800" dirty="0"/>
              <a:t>In ZR16, rules for motions in contested cases were adopted in the BZA/ZC procedural regulations </a:t>
            </a:r>
          </a:p>
          <a:p>
            <a:pPr marL="0" indent="0">
              <a:buNone/>
            </a:pPr>
            <a:r>
              <a:rPr lang="en-US" sz="4800" dirty="0"/>
              <a:t>(Subtitle Y § 407 and Subtitle Z § 407)</a:t>
            </a:r>
          </a:p>
          <a:p>
            <a:pPr marL="0" indent="0">
              <a:buNone/>
            </a:pPr>
            <a:endParaRPr lang="en-US" sz="4000" dirty="0"/>
          </a:p>
          <a:p>
            <a:r>
              <a:rPr lang="en-US" sz="4000" dirty="0"/>
              <a:t>A motion is a request by a party for the BZA/ZC to take an action.</a:t>
            </a:r>
          </a:p>
          <a:p>
            <a:r>
              <a:rPr lang="en-US" sz="4000" dirty="0"/>
              <a:t>Unless made during a hearing, all motions shall be in writing. </a:t>
            </a:r>
          </a:p>
          <a:p>
            <a:r>
              <a:rPr lang="en-US" sz="4000" dirty="0"/>
              <a:t>At the time of filing any motion, a party must serve all other parties.</a:t>
            </a:r>
          </a:p>
          <a:p>
            <a:r>
              <a:rPr lang="en-US" sz="4000" dirty="0"/>
              <a:t>Unless otherwise ordered by the presiding officer, all parties opposing a motion shall have 7 days to file and serve a response.  </a:t>
            </a:r>
          </a:p>
          <a:p>
            <a:r>
              <a:rPr lang="en-US" sz="4000" dirty="0"/>
              <a:t>The presiding officer may decide any procedural motion including motions to continue without holding a hearing. </a:t>
            </a:r>
          </a:p>
          <a:p>
            <a:endParaRPr lang="en-US" dirty="0">
              <a:solidFill>
                <a:srgbClr val="FFFFFF"/>
              </a:solidFill>
            </a:endParaRPr>
          </a:p>
          <a:p>
            <a:pPr marL="0" indent="0">
              <a:buNone/>
            </a:pPr>
            <a:endParaRPr lang="en-US" dirty="0">
              <a:solidFill>
                <a:srgbClr val="FFFFFF"/>
              </a:solidFill>
            </a:endParaRPr>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29</a:t>
            </a:fld>
            <a:endParaRPr lang="en-US">
              <a:solidFill>
                <a:srgbClr val="FFFFFF"/>
              </a:solidFill>
            </a:endParaRPr>
          </a:p>
        </p:txBody>
      </p:sp>
      <p:pic>
        <p:nvPicPr>
          <p:cNvPr id="7" name="Picture 6">
            <a:extLst>
              <a:ext uri="{FF2B5EF4-FFF2-40B4-BE49-F238E27FC236}">
                <a16:creationId xmlns:a16="http://schemas.microsoft.com/office/drawing/2014/main" id="{854F9B10-2E79-4820-9772-6565581334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1953098"/>
            <a:ext cx="3165134" cy="4096391"/>
          </a:xfrm>
          <a:prstGeom prst="rect">
            <a:avLst/>
          </a:prstGeom>
        </p:spPr>
      </p:pic>
    </p:spTree>
    <p:extLst>
      <p:ext uri="{BB962C8B-B14F-4D97-AF65-F5344CB8AC3E}">
        <p14:creationId xmlns:p14="http://schemas.microsoft.com/office/powerpoint/2010/main" val="65727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73609B-4D4B-4443-A52C-568A4E2318AF}"/>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378" b="3686"/>
          <a:stretch/>
        </p:blipFill>
        <p:spPr>
          <a:xfrm>
            <a:off x="20" y="10"/>
            <a:ext cx="12191980" cy="6857990"/>
          </a:xfrm>
          <a:prstGeom prst="rect">
            <a:avLst/>
          </a:prstGeom>
        </p:spPr>
      </p:pic>
      <p:sp>
        <p:nvSpPr>
          <p:cNvPr id="2" name="Title 1">
            <a:extLst>
              <a:ext uri="{FF2B5EF4-FFF2-40B4-BE49-F238E27FC236}">
                <a16:creationId xmlns:a16="http://schemas.microsoft.com/office/drawing/2014/main" id="{363328C9-3620-4322-AC91-3363925C6A14}"/>
              </a:ext>
            </a:extLst>
          </p:cNvPr>
          <p:cNvSpPr>
            <a:spLocks noGrp="1"/>
          </p:cNvSpPr>
          <p:nvPr>
            <p:ph type="ctrTitle"/>
          </p:nvPr>
        </p:nvSpPr>
        <p:spPr>
          <a:xfrm>
            <a:off x="965200" y="965200"/>
            <a:ext cx="10261600" cy="3564869"/>
          </a:xfrm>
        </p:spPr>
        <p:txBody>
          <a:bodyPr>
            <a:normAutofit/>
          </a:bodyPr>
          <a:lstStyle/>
          <a:p>
            <a:pPr algn="l"/>
            <a:r>
              <a:rPr lang="en-US" sz="10500" dirty="0">
                <a:ln w="22225">
                  <a:solidFill>
                    <a:schemeClr val="tx1"/>
                  </a:solidFill>
                  <a:miter lim="800000"/>
                </a:ln>
                <a:noFill/>
              </a:rPr>
              <a:t>Reviewing </a:t>
            </a:r>
            <a:br>
              <a:rPr lang="en-US" sz="10500" dirty="0">
                <a:ln w="22225">
                  <a:solidFill>
                    <a:schemeClr val="tx1"/>
                  </a:solidFill>
                  <a:miter lim="800000"/>
                </a:ln>
                <a:noFill/>
              </a:rPr>
            </a:br>
            <a:r>
              <a:rPr lang="en-US" sz="10500" dirty="0">
                <a:ln w="22225">
                  <a:solidFill>
                    <a:schemeClr val="tx1"/>
                  </a:solidFill>
                  <a:miter lim="800000"/>
                </a:ln>
                <a:noFill/>
              </a:rPr>
              <a:t>Applications</a:t>
            </a:r>
          </a:p>
        </p:txBody>
      </p:sp>
    </p:spTree>
    <p:extLst>
      <p:ext uri="{BB962C8B-B14F-4D97-AF65-F5344CB8AC3E}">
        <p14:creationId xmlns:p14="http://schemas.microsoft.com/office/powerpoint/2010/main" val="402263178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378" b="3686"/>
          <a:stretch/>
        </p:blipFill>
        <p:spPr>
          <a:xfrm>
            <a:off x="20" y="10"/>
            <a:ext cx="12191980" cy="6857990"/>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rmAutofit/>
          </a:bodyPr>
          <a:lstStyle/>
          <a:p>
            <a:r>
              <a:rPr lang="en-US" sz="7000" b="1" dirty="0"/>
              <a:t>FILING </a:t>
            </a:r>
            <a:r>
              <a:rPr lang="en-US" sz="7000" dirty="0">
                <a:ln w="22225">
                  <a:solidFill>
                    <a:schemeClr val="tx1"/>
                  </a:solidFill>
                  <a:miter lim="800000"/>
                </a:ln>
                <a:noFill/>
              </a:rPr>
              <a:t>MOTIONS</a:t>
            </a:r>
            <a:endParaRPr lang="en-US" sz="7000" b="1" dirty="0"/>
          </a:p>
        </p:txBody>
      </p:sp>
      <p:sp>
        <p:nvSpPr>
          <p:cNvPr id="11" name="Content Placeholder 10">
            <a:extLst>
              <a:ext uri="{FF2B5EF4-FFF2-40B4-BE49-F238E27FC236}">
                <a16:creationId xmlns:a16="http://schemas.microsoft.com/office/drawing/2014/main" id="{A292BDA2-7372-468C-9113-B6A5CA51646D}"/>
              </a:ext>
            </a:extLst>
          </p:cNvPr>
          <p:cNvSpPr>
            <a:spLocks noGrp="1"/>
          </p:cNvSpPr>
          <p:nvPr>
            <p:ph idx="1"/>
          </p:nvPr>
        </p:nvSpPr>
        <p:spPr>
          <a:xfrm>
            <a:off x="838199" y="1825625"/>
            <a:ext cx="9742715" cy="4351338"/>
          </a:xfrm>
        </p:spPr>
        <p:txBody>
          <a:bodyPr>
            <a:normAutofit fontScale="62500" lnSpcReduction="20000"/>
          </a:bodyPr>
          <a:lstStyle/>
          <a:p>
            <a:pPr marL="0" indent="0">
              <a:buNone/>
            </a:pPr>
            <a:r>
              <a:rPr lang="en-US" sz="5500" b="1" dirty="0"/>
              <a:t>Request to Postpone a Public Hearing</a:t>
            </a:r>
          </a:p>
          <a:p>
            <a:pPr marL="0" indent="0">
              <a:buNone/>
            </a:pPr>
            <a:endParaRPr lang="en-US" sz="4800" b="1" dirty="0"/>
          </a:p>
          <a:p>
            <a:r>
              <a:rPr lang="en-US" sz="3800" dirty="0"/>
              <a:t>Make the motion in writing – include request and reasons</a:t>
            </a:r>
          </a:p>
          <a:p>
            <a:r>
              <a:rPr lang="en-US" sz="3800" dirty="0"/>
              <a:t>Submit the motion to the case record</a:t>
            </a:r>
          </a:p>
          <a:p>
            <a:pPr lvl="1"/>
            <a:r>
              <a:rPr lang="en-US" sz="3800" dirty="0"/>
              <a:t>Upload through IZIS; or</a:t>
            </a:r>
          </a:p>
          <a:p>
            <a:pPr lvl="1"/>
            <a:r>
              <a:rPr lang="en-US" sz="3800" dirty="0"/>
              <a:t>Email to </a:t>
            </a:r>
            <a:r>
              <a:rPr lang="en-US" sz="3800" b="1" dirty="0"/>
              <a:t>bzasubmissions@dc.gov </a:t>
            </a:r>
            <a:r>
              <a:rPr lang="en-US" sz="3800" dirty="0"/>
              <a:t>or </a:t>
            </a:r>
            <a:r>
              <a:rPr lang="en-US" sz="3800" b="1" dirty="0"/>
              <a:t>zcsubmissions@dc.gov</a:t>
            </a:r>
          </a:p>
          <a:p>
            <a:r>
              <a:rPr lang="en-US" sz="3800" dirty="0"/>
              <a:t>Send the motion to all other parties</a:t>
            </a:r>
          </a:p>
          <a:p>
            <a:r>
              <a:rPr lang="en-US" sz="3800" dirty="0"/>
              <a:t>Parties are allowed 7 days to respond, unless the Chair decides otherwise</a:t>
            </a:r>
          </a:p>
          <a:p>
            <a:r>
              <a:rPr lang="en-US" sz="3800" dirty="0"/>
              <a:t>The Chair may decide the motion or defer to the full Board or Commission</a:t>
            </a:r>
          </a:p>
          <a:p>
            <a:endParaRPr lang="en-US" dirty="0">
              <a:solidFill>
                <a:srgbClr val="FFFFFF"/>
              </a:solidFill>
            </a:endParaRPr>
          </a:p>
          <a:p>
            <a:pPr marL="0" indent="0">
              <a:buNone/>
            </a:pPr>
            <a:endParaRPr lang="en-US" dirty="0">
              <a:solidFill>
                <a:srgbClr val="FFFFFF"/>
              </a:solidFill>
            </a:endParaRPr>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30</a:t>
            </a:fld>
            <a:endParaRPr lang="en-US">
              <a:solidFill>
                <a:srgbClr val="FFFFFF"/>
              </a:solidFill>
            </a:endParaRPr>
          </a:p>
        </p:txBody>
      </p:sp>
    </p:spTree>
    <p:extLst>
      <p:ext uri="{BB962C8B-B14F-4D97-AF65-F5344CB8AC3E}">
        <p14:creationId xmlns:p14="http://schemas.microsoft.com/office/powerpoint/2010/main" val="3396858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378" b="3686"/>
          <a:stretch/>
        </p:blipFill>
        <p:spPr>
          <a:xfrm>
            <a:off x="20" y="10"/>
            <a:ext cx="12191980" cy="6857990"/>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rmAutofit/>
          </a:bodyPr>
          <a:lstStyle/>
          <a:p>
            <a:r>
              <a:rPr lang="en-US" sz="7000" b="1" dirty="0"/>
              <a:t>FILING </a:t>
            </a:r>
            <a:r>
              <a:rPr lang="en-US" sz="7000" dirty="0">
                <a:ln w="22225">
                  <a:solidFill>
                    <a:schemeClr val="tx1"/>
                  </a:solidFill>
                  <a:miter lim="800000"/>
                </a:ln>
                <a:noFill/>
              </a:rPr>
              <a:t>MOTIONS</a:t>
            </a:r>
            <a:endParaRPr lang="en-US" sz="7000" b="1" dirty="0"/>
          </a:p>
        </p:txBody>
      </p:sp>
      <p:sp>
        <p:nvSpPr>
          <p:cNvPr id="11" name="Content Placeholder 10">
            <a:extLst>
              <a:ext uri="{FF2B5EF4-FFF2-40B4-BE49-F238E27FC236}">
                <a16:creationId xmlns:a16="http://schemas.microsoft.com/office/drawing/2014/main" id="{A292BDA2-7372-468C-9113-B6A5CA51646D}"/>
              </a:ext>
            </a:extLst>
          </p:cNvPr>
          <p:cNvSpPr>
            <a:spLocks noGrp="1"/>
          </p:cNvSpPr>
          <p:nvPr>
            <p:ph idx="1"/>
          </p:nvPr>
        </p:nvSpPr>
        <p:spPr>
          <a:xfrm>
            <a:off x="838199" y="1825625"/>
            <a:ext cx="9742715" cy="2122261"/>
          </a:xfrm>
        </p:spPr>
        <p:txBody>
          <a:bodyPr>
            <a:normAutofit fontScale="62500" lnSpcReduction="20000"/>
          </a:bodyPr>
          <a:lstStyle/>
          <a:p>
            <a:pPr marL="0" indent="0">
              <a:buNone/>
            </a:pPr>
            <a:r>
              <a:rPr lang="en-US" sz="4800" b="1" dirty="0"/>
              <a:t>Request for Reconsideration and/or Rehearing </a:t>
            </a:r>
          </a:p>
          <a:p>
            <a:pPr marL="0" indent="0">
              <a:buNone/>
            </a:pPr>
            <a:r>
              <a:rPr lang="en-US" sz="4800" dirty="0"/>
              <a:t>(Subtitle Y § 700 and Subtitle Z § 700)</a:t>
            </a:r>
            <a:endParaRPr lang="en-US" sz="2400" b="1" dirty="0"/>
          </a:p>
          <a:p>
            <a:r>
              <a:rPr lang="en-US" sz="3800" dirty="0"/>
              <a:t>A Motion for Reconsideration/Rehearing of a final order in a contested case may be filed by a party within 10 days of the order’s issuance</a:t>
            </a:r>
          </a:p>
          <a:p>
            <a:r>
              <a:rPr lang="en-US" sz="3800" dirty="0"/>
              <a:t>The motion must be served on all other parties.</a:t>
            </a:r>
          </a:p>
          <a:p>
            <a:pPr marL="0" indent="0">
              <a:buNone/>
            </a:pPr>
            <a:endParaRPr lang="en-US" sz="2700" dirty="0"/>
          </a:p>
          <a:p>
            <a:pPr marL="0" indent="0">
              <a:buNone/>
            </a:pPr>
            <a:endParaRPr lang="en-US" dirty="0">
              <a:solidFill>
                <a:srgbClr val="FFFFFF"/>
              </a:solidFill>
            </a:endParaRPr>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31</a:t>
            </a:fld>
            <a:endParaRPr lang="en-US">
              <a:solidFill>
                <a:srgbClr val="FFFFFF"/>
              </a:solidFill>
            </a:endParaRPr>
          </a:p>
        </p:txBody>
      </p:sp>
      <p:graphicFrame>
        <p:nvGraphicFramePr>
          <p:cNvPr id="5" name="Diagram 4">
            <a:extLst>
              <a:ext uri="{FF2B5EF4-FFF2-40B4-BE49-F238E27FC236}">
                <a16:creationId xmlns:a16="http://schemas.microsoft.com/office/drawing/2014/main" id="{EA1E96D2-36FF-48DC-A8D4-7F9036A90C37}"/>
              </a:ext>
            </a:extLst>
          </p:cNvPr>
          <p:cNvGraphicFramePr/>
          <p:nvPr>
            <p:extLst>
              <p:ext uri="{D42A27DB-BD31-4B8C-83A1-F6EECF244321}">
                <p14:modId xmlns:p14="http://schemas.microsoft.com/office/powerpoint/2010/main" val="948193527"/>
              </p:ext>
            </p:extLst>
          </p:nvPr>
        </p:nvGraphicFramePr>
        <p:xfrm>
          <a:off x="1611086" y="3918858"/>
          <a:ext cx="8447314" cy="2574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821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73609B-4D4B-4443-A52C-568A4E2318AF}"/>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378" b="3686"/>
          <a:stretch/>
        </p:blipFill>
        <p:spPr>
          <a:xfrm>
            <a:off x="20" y="10"/>
            <a:ext cx="12191980" cy="6857990"/>
          </a:xfrm>
          <a:prstGeom prst="rect">
            <a:avLst/>
          </a:prstGeom>
        </p:spPr>
      </p:pic>
      <p:sp>
        <p:nvSpPr>
          <p:cNvPr id="2" name="Title 1">
            <a:extLst>
              <a:ext uri="{FF2B5EF4-FFF2-40B4-BE49-F238E27FC236}">
                <a16:creationId xmlns:a16="http://schemas.microsoft.com/office/drawing/2014/main" id="{363328C9-3620-4322-AC91-3363925C6A14}"/>
              </a:ext>
            </a:extLst>
          </p:cNvPr>
          <p:cNvSpPr>
            <a:spLocks noGrp="1"/>
          </p:cNvSpPr>
          <p:nvPr>
            <p:ph type="ctrTitle"/>
          </p:nvPr>
        </p:nvSpPr>
        <p:spPr>
          <a:xfrm>
            <a:off x="965200" y="2772781"/>
            <a:ext cx="10261600" cy="2709949"/>
          </a:xfrm>
        </p:spPr>
        <p:txBody>
          <a:bodyPr>
            <a:normAutofit fontScale="90000"/>
          </a:bodyPr>
          <a:lstStyle/>
          <a:p>
            <a:pPr algn="l"/>
            <a:r>
              <a:rPr lang="en-US" sz="10500" dirty="0">
                <a:ln w="22225">
                  <a:solidFill>
                    <a:schemeClr val="tx1"/>
                  </a:solidFill>
                  <a:miter lim="800000"/>
                </a:ln>
                <a:noFill/>
              </a:rPr>
              <a:t>Responding to</a:t>
            </a:r>
            <a:br>
              <a:rPr lang="en-US" sz="10500" dirty="0">
                <a:ln w="22225">
                  <a:solidFill>
                    <a:schemeClr val="tx1"/>
                  </a:solidFill>
                  <a:miter lim="800000"/>
                </a:ln>
                <a:noFill/>
              </a:rPr>
            </a:br>
            <a:r>
              <a:rPr lang="en-US" sz="6700" dirty="0">
                <a:ln w="22225">
                  <a:solidFill>
                    <a:schemeClr val="tx1"/>
                  </a:solidFill>
                  <a:miter lim="800000"/>
                </a:ln>
                <a:noFill/>
              </a:rPr>
              <a:t>Modifications &amp; Time Extensions</a:t>
            </a:r>
            <a:br>
              <a:rPr lang="en-US" sz="8000" dirty="0">
                <a:ln w="22225">
                  <a:solidFill>
                    <a:schemeClr val="tx1"/>
                  </a:solidFill>
                  <a:miter lim="800000"/>
                </a:ln>
                <a:noFill/>
              </a:rPr>
            </a:br>
            <a:endParaRPr lang="en-US" sz="8000" dirty="0">
              <a:ln w="22225">
                <a:solidFill>
                  <a:schemeClr val="tx1"/>
                </a:solidFill>
                <a:miter lim="800000"/>
              </a:ln>
              <a:noFill/>
            </a:endParaRPr>
          </a:p>
        </p:txBody>
      </p:sp>
    </p:spTree>
    <p:extLst>
      <p:ext uri="{BB962C8B-B14F-4D97-AF65-F5344CB8AC3E}">
        <p14:creationId xmlns:p14="http://schemas.microsoft.com/office/powerpoint/2010/main" val="1870505267"/>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378" b="3686"/>
          <a:stretch/>
        </p:blipFill>
        <p:spPr>
          <a:xfrm>
            <a:off x="20" y="10"/>
            <a:ext cx="12191980" cy="6857990"/>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rmAutofit/>
          </a:bodyPr>
          <a:lstStyle/>
          <a:p>
            <a:r>
              <a:rPr lang="en-US" sz="7000" dirty="0">
                <a:ln w="22225">
                  <a:solidFill>
                    <a:schemeClr val="tx1"/>
                  </a:solidFill>
                  <a:miter lim="800000"/>
                </a:ln>
                <a:noFill/>
              </a:rPr>
              <a:t>MODIFICATIONS</a:t>
            </a:r>
            <a:endParaRPr lang="en-US" sz="7000" b="1" dirty="0"/>
          </a:p>
        </p:txBody>
      </p:sp>
      <p:sp>
        <p:nvSpPr>
          <p:cNvPr id="11" name="Content Placeholder 10">
            <a:extLst>
              <a:ext uri="{FF2B5EF4-FFF2-40B4-BE49-F238E27FC236}">
                <a16:creationId xmlns:a16="http://schemas.microsoft.com/office/drawing/2014/main" id="{A292BDA2-7372-468C-9113-B6A5CA51646D}"/>
              </a:ext>
            </a:extLst>
          </p:cNvPr>
          <p:cNvSpPr>
            <a:spLocks noGrp="1"/>
          </p:cNvSpPr>
          <p:nvPr>
            <p:ph idx="1"/>
          </p:nvPr>
        </p:nvSpPr>
        <p:spPr>
          <a:xfrm>
            <a:off x="838200" y="1825625"/>
            <a:ext cx="10515600" cy="4351338"/>
          </a:xfrm>
        </p:spPr>
        <p:txBody>
          <a:bodyPr>
            <a:normAutofit fontScale="85000" lnSpcReduction="10000"/>
          </a:bodyPr>
          <a:lstStyle/>
          <a:p>
            <a:pPr marL="0" indent="0">
              <a:buNone/>
            </a:pPr>
            <a:r>
              <a:rPr lang="en-US" sz="4100" dirty="0"/>
              <a:t>After a final order is issued, an Applicant may request:</a:t>
            </a:r>
          </a:p>
          <a:p>
            <a:r>
              <a:rPr lang="en-US" sz="4100" dirty="0"/>
              <a:t>Minor Modification (without Hearing)</a:t>
            </a:r>
          </a:p>
          <a:p>
            <a:r>
              <a:rPr lang="en-US" sz="4100" dirty="0"/>
              <a:t>Modification of Consequence (without Hearing)</a:t>
            </a:r>
          </a:p>
          <a:p>
            <a:r>
              <a:rPr lang="en-US" sz="4100" dirty="0"/>
              <a:t>Modification of Significance (with Hearing) </a:t>
            </a:r>
          </a:p>
          <a:p>
            <a:pPr marL="0" indent="0">
              <a:buNone/>
            </a:pPr>
            <a:r>
              <a:rPr lang="en-US" sz="2400" i="1" dirty="0"/>
              <a:t>Subtitle Y § 703-704 and Subtitle Z § 703-704</a:t>
            </a:r>
          </a:p>
          <a:p>
            <a:pPr marL="0" indent="0">
              <a:buNone/>
            </a:pPr>
            <a:endParaRPr lang="en-US" sz="4800" dirty="0"/>
          </a:p>
          <a:p>
            <a:pPr marL="0" indent="0">
              <a:buNone/>
            </a:pPr>
            <a:r>
              <a:rPr lang="en-US" sz="3800" dirty="0"/>
              <a:t>                                            do not allow the BZA/ZC to revisit the entire case, only to consider what is being added or modified.</a:t>
            </a:r>
          </a:p>
          <a:p>
            <a:endParaRPr lang="en-US" dirty="0">
              <a:solidFill>
                <a:srgbClr val="FFFFFF"/>
              </a:solidFill>
            </a:endParaRPr>
          </a:p>
          <a:p>
            <a:pPr marL="0" indent="0">
              <a:buNone/>
            </a:pPr>
            <a:endParaRPr lang="en-US" dirty="0">
              <a:solidFill>
                <a:srgbClr val="FFFFFF"/>
              </a:solidFill>
            </a:endParaRPr>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33</a:t>
            </a:fld>
            <a:endParaRPr lang="en-US">
              <a:solidFill>
                <a:srgbClr val="FFFFFF"/>
              </a:solidFill>
            </a:endParaRPr>
          </a:p>
        </p:txBody>
      </p:sp>
      <p:sp>
        <p:nvSpPr>
          <p:cNvPr id="3" name="Rectangle 2">
            <a:extLst>
              <a:ext uri="{FF2B5EF4-FFF2-40B4-BE49-F238E27FC236}">
                <a16:creationId xmlns:a16="http://schemas.microsoft.com/office/drawing/2014/main" id="{7B9FF3BF-8F64-4877-A683-7E17641C695F}"/>
              </a:ext>
            </a:extLst>
          </p:cNvPr>
          <p:cNvSpPr/>
          <p:nvPr/>
        </p:nvSpPr>
        <p:spPr>
          <a:xfrm>
            <a:off x="838200" y="4702005"/>
            <a:ext cx="414485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Modifications</a:t>
            </a:r>
          </a:p>
        </p:txBody>
      </p:sp>
    </p:spTree>
    <p:extLst>
      <p:ext uri="{BB962C8B-B14F-4D97-AF65-F5344CB8AC3E}">
        <p14:creationId xmlns:p14="http://schemas.microsoft.com/office/powerpoint/2010/main" val="3834248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378" b="3686"/>
          <a:stretch/>
        </p:blipFill>
        <p:spPr>
          <a:xfrm>
            <a:off x="20" y="10"/>
            <a:ext cx="12191980" cy="6857990"/>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rmAutofit/>
          </a:bodyPr>
          <a:lstStyle/>
          <a:p>
            <a:r>
              <a:rPr lang="en-US" sz="7000" dirty="0">
                <a:ln w="22225">
                  <a:solidFill>
                    <a:schemeClr val="tx1"/>
                  </a:solidFill>
                  <a:miter lim="800000"/>
                </a:ln>
                <a:noFill/>
              </a:rPr>
              <a:t>TIME EXTENSIONS</a:t>
            </a:r>
            <a:endParaRPr lang="en-US" sz="7000" b="1" dirty="0"/>
          </a:p>
        </p:txBody>
      </p:sp>
      <p:sp>
        <p:nvSpPr>
          <p:cNvPr id="11" name="Content Placeholder 10">
            <a:extLst>
              <a:ext uri="{FF2B5EF4-FFF2-40B4-BE49-F238E27FC236}">
                <a16:creationId xmlns:a16="http://schemas.microsoft.com/office/drawing/2014/main" id="{A292BDA2-7372-468C-9113-B6A5CA51646D}"/>
              </a:ext>
            </a:extLst>
          </p:cNvPr>
          <p:cNvSpPr>
            <a:spLocks noGrp="1"/>
          </p:cNvSpPr>
          <p:nvPr>
            <p:ph idx="1"/>
          </p:nvPr>
        </p:nvSpPr>
        <p:spPr>
          <a:xfrm>
            <a:off x="838200" y="1825625"/>
            <a:ext cx="10515600" cy="2531222"/>
          </a:xfrm>
        </p:spPr>
        <p:txBody>
          <a:bodyPr>
            <a:normAutofit/>
          </a:bodyPr>
          <a:lstStyle/>
          <a:p>
            <a:pPr marL="0" indent="0">
              <a:buNone/>
            </a:pPr>
            <a:r>
              <a:rPr lang="en-US" sz="3500" dirty="0"/>
              <a:t>After a final order is issued, an Applicant may request:</a:t>
            </a:r>
          </a:p>
          <a:p>
            <a:r>
              <a:rPr lang="en-US" sz="4100" dirty="0"/>
              <a:t>An extension of the order’s validity</a:t>
            </a:r>
          </a:p>
          <a:p>
            <a:pPr marL="0" indent="0">
              <a:buNone/>
            </a:pPr>
            <a:r>
              <a:rPr lang="en-US" sz="2000" i="1" dirty="0"/>
              <a:t>Subtitle Y § 705 and Subtitle Z § 705               </a:t>
            </a:r>
            <a:endParaRPr lang="en-US" sz="2000" i="1" dirty="0">
              <a:solidFill>
                <a:srgbClr val="FFFFFF"/>
              </a:solidFill>
            </a:endParaRPr>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34</a:t>
            </a:fld>
            <a:endParaRPr lang="en-US">
              <a:solidFill>
                <a:srgbClr val="FFFFFF"/>
              </a:solidFill>
            </a:endParaRPr>
          </a:p>
        </p:txBody>
      </p:sp>
      <p:sp>
        <p:nvSpPr>
          <p:cNvPr id="3" name="Rectangle 2">
            <a:extLst>
              <a:ext uri="{FF2B5EF4-FFF2-40B4-BE49-F238E27FC236}">
                <a16:creationId xmlns:a16="http://schemas.microsoft.com/office/drawing/2014/main" id="{7B9FF3BF-8F64-4877-A683-7E17641C695F}"/>
              </a:ext>
            </a:extLst>
          </p:cNvPr>
          <p:cNvSpPr/>
          <p:nvPr/>
        </p:nvSpPr>
        <p:spPr>
          <a:xfrm>
            <a:off x="491762" y="4177572"/>
            <a:ext cx="483773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Time Extensions</a:t>
            </a:r>
          </a:p>
        </p:txBody>
      </p:sp>
      <p:sp>
        <p:nvSpPr>
          <p:cNvPr id="7" name="Content Placeholder 10">
            <a:extLst>
              <a:ext uri="{FF2B5EF4-FFF2-40B4-BE49-F238E27FC236}">
                <a16:creationId xmlns:a16="http://schemas.microsoft.com/office/drawing/2014/main" id="{BB0115DC-5E7B-401C-855C-C94D0565C875}"/>
              </a:ext>
            </a:extLst>
          </p:cNvPr>
          <p:cNvSpPr txBox="1">
            <a:spLocks/>
          </p:cNvSpPr>
          <p:nvPr/>
        </p:nvSpPr>
        <p:spPr>
          <a:xfrm>
            <a:off x="618565" y="4461715"/>
            <a:ext cx="10981764" cy="2531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t>		                            do not allow the BZA/ZC to revisit the decision in a case, only to decide whether there is good cause to extend the validity of the order.</a:t>
            </a:r>
            <a:endParaRPr lang="en-US" sz="2000" i="1" dirty="0">
              <a:solidFill>
                <a:srgbClr val="FFFFFF"/>
              </a:solidFill>
            </a:endParaRPr>
          </a:p>
        </p:txBody>
      </p:sp>
    </p:spTree>
    <p:extLst>
      <p:ext uri="{BB962C8B-B14F-4D97-AF65-F5344CB8AC3E}">
        <p14:creationId xmlns:p14="http://schemas.microsoft.com/office/powerpoint/2010/main" val="1274930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378" b="3686"/>
          <a:stretch/>
        </p:blipFill>
        <p:spPr>
          <a:xfrm>
            <a:off x="20" y="10"/>
            <a:ext cx="12191980" cy="6857990"/>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rmAutofit/>
          </a:bodyPr>
          <a:lstStyle/>
          <a:p>
            <a:r>
              <a:rPr lang="en-US" sz="7200" b="1" dirty="0"/>
              <a:t>ANC</a:t>
            </a:r>
            <a:r>
              <a:rPr lang="en-US" sz="7000" dirty="0">
                <a:ln w="22225">
                  <a:solidFill>
                    <a:schemeClr val="tx1"/>
                  </a:solidFill>
                  <a:miter lim="800000"/>
                </a:ln>
                <a:noFill/>
              </a:rPr>
              <a:t> RESPONSES</a:t>
            </a:r>
            <a:endParaRPr lang="en-US" sz="7000" b="1" dirty="0"/>
          </a:p>
        </p:txBody>
      </p:sp>
      <p:sp>
        <p:nvSpPr>
          <p:cNvPr id="11" name="Content Placeholder 10">
            <a:extLst>
              <a:ext uri="{FF2B5EF4-FFF2-40B4-BE49-F238E27FC236}">
                <a16:creationId xmlns:a16="http://schemas.microsoft.com/office/drawing/2014/main" id="{A292BDA2-7372-468C-9113-B6A5CA51646D}"/>
              </a:ext>
            </a:extLst>
          </p:cNvPr>
          <p:cNvSpPr>
            <a:spLocks noGrp="1"/>
          </p:cNvSpPr>
          <p:nvPr>
            <p:ph idx="1"/>
          </p:nvPr>
        </p:nvSpPr>
        <p:spPr>
          <a:xfrm>
            <a:off x="838200" y="1825624"/>
            <a:ext cx="10515600" cy="4530725"/>
          </a:xfrm>
        </p:spPr>
        <p:txBody>
          <a:bodyPr>
            <a:normAutofit/>
          </a:bodyPr>
          <a:lstStyle/>
          <a:p>
            <a:pPr marL="0" indent="0">
              <a:buNone/>
            </a:pPr>
            <a:r>
              <a:rPr lang="en-US" sz="3500" dirty="0"/>
              <a:t>Affected ANCs will be served with any request for modification or time extension. </a:t>
            </a:r>
          </a:p>
          <a:p>
            <a:r>
              <a:rPr lang="en-US" sz="3500" dirty="0"/>
              <a:t>The ANC can provide input on the request in the form of an ANC Report filed to the record</a:t>
            </a:r>
          </a:p>
          <a:p>
            <a:pPr lvl="1"/>
            <a:r>
              <a:rPr lang="en-US" sz="3100" dirty="0"/>
              <a:t>Make sure the issues &amp; concerns are relevant to the request</a:t>
            </a:r>
          </a:p>
          <a:p>
            <a:r>
              <a:rPr lang="en-US" sz="3500" dirty="0"/>
              <a:t>For modifications that require a public hearing, the affected ANC may participate as a party, as with any contested case</a:t>
            </a:r>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35</a:t>
            </a:fld>
            <a:endParaRPr lang="en-US">
              <a:solidFill>
                <a:srgbClr val="FFFFFF"/>
              </a:solidFill>
            </a:endParaRPr>
          </a:p>
        </p:txBody>
      </p:sp>
    </p:spTree>
    <p:extLst>
      <p:ext uri="{BB962C8B-B14F-4D97-AF65-F5344CB8AC3E}">
        <p14:creationId xmlns:p14="http://schemas.microsoft.com/office/powerpoint/2010/main" val="906278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7DDFF02A-5DBD-4774-B14E-BA3E445B95B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4667" r="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6F416F7D-1E9D-4E57-835C-06D70A457AA4}"/>
              </a:ext>
            </a:extLst>
          </p:cNvPr>
          <p:cNvSpPr>
            <a:spLocks noGrp="1"/>
          </p:cNvSpPr>
          <p:nvPr>
            <p:ph type="title"/>
          </p:nvPr>
        </p:nvSpPr>
        <p:spPr>
          <a:xfrm>
            <a:off x="847899" y="1122362"/>
            <a:ext cx="10505902" cy="2912422"/>
          </a:xfrm>
        </p:spPr>
        <p:txBody>
          <a:bodyPr vert="horz" lIns="91440" tIns="45720" rIns="91440" bIns="45720" rtlCol="0" anchor="b">
            <a:normAutofit/>
          </a:bodyPr>
          <a:lstStyle/>
          <a:p>
            <a:r>
              <a:rPr lang="en-US" sz="10000" dirty="0">
                <a:ln w="22225">
                  <a:solidFill>
                    <a:schemeClr val="tx1"/>
                  </a:solidFill>
                  <a:miter lim="800000"/>
                </a:ln>
                <a:noFill/>
              </a:rPr>
              <a:t>Updates for 2021</a:t>
            </a:r>
            <a:endParaRPr lang="en-US" sz="10000" dirty="0">
              <a:solidFill>
                <a:srgbClr val="FFFFFF"/>
              </a:solidFill>
            </a:endParaRPr>
          </a:p>
        </p:txBody>
      </p:sp>
      <p:sp>
        <p:nvSpPr>
          <p:cNvPr id="3" name="Text Placeholder 2">
            <a:extLst>
              <a:ext uri="{FF2B5EF4-FFF2-40B4-BE49-F238E27FC236}">
                <a16:creationId xmlns:a16="http://schemas.microsoft.com/office/drawing/2014/main" id="{251A4B8B-9819-4598-A297-5DEDE7901EC0}"/>
              </a:ext>
            </a:extLst>
          </p:cNvPr>
          <p:cNvSpPr>
            <a:spLocks noGrp="1"/>
          </p:cNvSpPr>
          <p:nvPr>
            <p:ph type="body" idx="1"/>
          </p:nvPr>
        </p:nvSpPr>
        <p:spPr>
          <a:xfrm>
            <a:off x="1025236" y="4034784"/>
            <a:ext cx="9144000" cy="1086491"/>
          </a:xfrm>
        </p:spPr>
        <p:txBody>
          <a:bodyPr vert="horz" lIns="91440" tIns="45720" rIns="91440" bIns="45720" rtlCol="0">
            <a:noAutofit/>
          </a:bodyPr>
          <a:lstStyle/>
          <a:p>
            <a:r>
              <a:rPr lang="en-US" sz="3200" dirty="0">
                <a:solidFill>
                  <a:srgbClr val="FFFFFF"/>
                </a:solidFill>
              </a:rPr>
              <a:t>Regulatory Changes and Virtual Hearing Procedures</a:t>
            </a:r>
          </a:p>
        </p:txBody>
      </p:sp>
      <p:sp>
        <p:nvSpPr>
          <p:cNvPr id="4" name="Slide Number Placeholder 3">
            <a:extLst>
              <a:ext uri="{FF2B5EF4-FFF2-40B4-BE49-F238E27FC236}">
                <a16:creationId xmlns:a16="http://schemas.microsoft.com/office/drawing/2014/main" id="{D0A86D26-6D00-4AAB-9249-68BD2B87AE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F2C326A-C798-47D5-89FB-7A2EE9ED2431}" type="slidenum">
              <a:rPr lang="en-US">
                <a:solidFill>
                  <a:srgbClr val="FFFFFF"/>
                </a:solidFill>
                <a:latin typeface="Calibri" panose="020F0502020204030204"/>
              </a:rPr>
              <a:pPr>
                <a:spcAft>
                  <a:spcPts val="600"/>
                </a:spcAft>
                <a:defRPr/>
              </a:pPr>
              <a:t>36</a:t>
            </a:fld>
            <a:endParaRPr lang="en-US">
              <a:solidFill>
                <a:srgbClr val="FFFFFF"/>
              </a:solidFill>
              <a:latin typeface="Calibri" panose="020F0502020204030204"/>
            </a:endParaRPr>
          </a:p>
        </p:txBody>
      </p:sp>
    </p:spTree>
    <p:extLst>
      <p:ext uri="{BB962C8B-B14F-4D97-AF65-F5344CB8AC3E}">
        <p14:creationId xmlns:p14="http://schemas.microsoft.com/office/powerpoint/2010/main" val="1197804531"/>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7DDFF02A-5DBD-4774-B14E-BA3E445B95B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4667" r="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6F416F7D-1E9D-4E57-835C-06D70A457AA4}"/>
              </a:ext>
            </a:extLst>
          </p:cNvPr>
          <p:cNvSpPr>
            <a:spLocks noGrp="1"/>
          </p:cNvSpPr>
          <p:nvPr>
            <p:ph type="title"/>
          </p:nvPr>
        </p:nvSpPr>
        <p:spPr>
          <a:xfrm>
            <a:off x="563880" y="136525"/>
            <a:ext cx="10389870" cy="1389232"/>
          </a:xfrm>
        </p:spPr>
        <p:txBody>
          <a:bodyPr vert="horz" lIns="91440" tIns="45720" rIns="91440" bIns="45720" rtlCol="0" anchor="b">
            <a:normAutofit/>
          </a:bodyPr>
          <a:lstStyle/>
          <a:p>
            <a:r>
              <a:rPr lang="en-US" sz="8000" dirty="0">
                <a:ln w="22225">
                  <a:solidFill>
                    <a:schemeClr val="tx1"/>
                  </a:solidFill>
                  <a:miter lim="800000"/>
                </a:ln>
                <a:noFill/>
              </a:rPr>
              <a:t>UPDATES </a:t>
            </a:r>
            <a:r>
              <a:rPr lang="en-US" sz="8000" b="1" dirty="0"/>
              <a:t>IN 2020-2021</a:t>
            </a:r>
            <a:endParaRPr lang="en-US" sz="8000" dirty="0">
              <a:solidFill>
                <a:srgbClr val="FFFFFF"/>
              </a:solidFill>
            </a:endParaRPr>
          </a:p>
        </p:txBody>
      </p:sp>
      <p:sp>
        <p:nvSpPr>
          <p:cNvPr id="3" name="Text Placeholder 2">
            <a:extLst>
              <a:ext uri="{FF2B5EF4-FFF2-40B4-BE49-F238E27FC236}">
                <a16:creationId xmlns:a16="http://schemas.microsoft.com/office/drawing/2014/main" id="{251A4B8B-9819-4598-A297-5DEDE7901EC0}"/>
              </a:ext>
            </a:extLst>
          </p:cNvPr>
          <p:cNvSpPr>
            <a:spLocks noGrp="1"/>
          </p:cNvSpPr>
          <p:nvPr>
            <p:ph type="body" idx="1"/>
          </p:nvPr>
        </p:nvSpPr>
        <p:spPr>
          <a:xfrm>
            <a:off x="1524000" y="4171308"/>
            <a:ext cx="9144000" cy="1086491"/>
          </a:xfrm>
        </p:spPr>
        <p:txBody>
          <a:bodyPr vert="horz" lIns="91440" tIns="45720" rIns="91440" bIns="45720" rtlCol="0">
            <a:noAutofit/>
          </a:bodyPr>
          <a:lstStyle/>
          <a:p>
            <a:r>
              <a:rPr lang="en-US" sz="3200" dirty="0">
                <a:solidFill>
                  <a:srgbClr val="FFFFFF"/>
                </a:solidFill>
              </a:rPr>
              <a:t>Regulatory Changes and Virtual Hearing Procedures</a:t>
            </a:r>
          </a:p>
        </p:txBody>
      </p:sp>
      <p:sp>
        <p:nvSpPr>
          <p:cNvPr id="4" name="Slide Number Placeholder 3">
            <a:extLst>
              <a:ext uri="{FF2B5EF4-FFF2-40B4-BE49-F238E27FC236}">
                <a16:creationId xmlns:a16="http://schemas.microsoft.com/office/drawing/2014/main" id="{D0A86D26-6D00-4AAB-9249-68BD2B87AE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F2C326A-C798-47D5-89FB-7A2EE9ED2431}" type="slidenum">
              <a:rPr lang="en-US">
                <a:solidFill>
                  <a:srgbClr val="FFFFFF"/>
                </a:solidFill>
                <a:latin typeface="Calibri" panose="020F0502020204030204"/>
              </a:rPr>
              <a:pPr>
                <a:spcAft>
                  <a:spcPts val="600"/>
                </a:spcAft>
                <a:defRPr/>
              </a:pPr>
              <a:t>37</a:t>
            </a:fld>
            <a:endParaRPr lang="en-US">
              <a:solidFill>
                <a:srgbClr val="FFFFFF"/>
              </a:solidFill>
              <a:latin typeface="Calibri" panose="020F0502020204030204"/>
            </a:endParaRPr>
          </a:p>
        </p:txBody>
      </p:sp>
      <p:sp>
        <p:nvSpPr>
          <p:cNvPr id="8" name="TextBox 7">
            <a:extLst>
              <a:ext uri="{FF2B5EF4-FFF2-40B4-BE49-F238E27FC236}">
                <a16:creationId xmlns:a16="http://schemas.microsoft.com/office/drawing/2014/main" id="{1D8E05D7-07C7-485E-B752-4D67CC4BC22A}"/>
              </a:ext>
            </a:extLst>
          </p:cNvPr>
          <p:cNvSpPr txBox="1"/>
          <p:nvPr/>
        </p:nvSpPr>
        <p:spPr>
          <a:xfrm>
            <a:off x="1143000" y="2005293"/>
            <a:ext cx="9231630" cy="4555093"/>
          </a:xfrm>
          <a:prstGeom prst="rect">
            <a:avLst/>
          </a:prstGeom>
          <a:noFill/>
        </p:spPr>
        <p:txBody>
          <a:bodyPr wrap="square" rtlCol="0">
            <a:spAutoFit/>
          </a:bodyPr>
          <a:lstStyle/>
          <a:p>
            <a:r>
              <a:rPr lang="en-US" sz="2400" b="1" dirty="0"/>
              <a:t>INCLUSIONARY ZONING</a:t>
            </a:r>
          </a:p>
          <a:p>
            <a:r>
              <a:rPr lang="en-US" sz="1900" dirty="0"/>
              <a:t>The Zoning Commission is considering text amendments to expand the existing IZ program.</a:t>
            </a:r>
          </a:p>
          <a:p>
            <a:endParaRPr lang="en-US" sz="2400" b="1" dirty="0"/>
          </a:p>
          <a:p>
            <a:r>
              <a:rPr lang="en-US" sz="2400" b="1" dirty="0"/>
              <a:t>NOTICE</a:t>
            </a:r>
          </a:p>
          <a:p>
            <a:r>
              <a:rPr lang="en-US" sz="1900" dirty="0"/>
              <a:t>Per DC Council Action, there is an extended notice period required (51 business days before hearing date) for ANCs while public health emergency is declared.</a:t>
            </a:r>
          </a:p>
          <a:p>
            <a:br>
              <a:rPr lang="en-US" dirty="0"/>
            </a:br>
            <a:r>
              <a:rPr lang="en-US" sz="2400" b="1" dirty="0"/>
              <a:t>SUBMISSIONS</a:t>
            </a:r>
          </a:p>
          <a:p>
            <a:r>
              <a:rPr lang="en-US" sz="1900" dirty="0"/>
              <a:t>Submissions are now due to the record at least 24 hours before hearing session starts, unless the filing is an ANC report.</a:t>
            </a:r>
          </a:p>
          <a:p>
            <a:endParaRPr lang="en-US" sz="1900" dirty="0"/>
          </a:p>
          <a:p>
            <a:r>
              <a:rPr lang="en-US" sz="2400" b="1" dirty="0"/>
              <a:t>VIRTUAL HEARINGS</a:t>
            </a:r>
          </a:p>
          <a:p>
            <a:r>
              <a:rPr lang="en-US" sz="1900" dirty="0"/>
              <a:t>The BZA and ZC are holding all public hearings and meetings virtually via </a:t>
            </a:r>
            <a:r>
              <a:rPr lang="en-US" sz="1900" dirty="0" err="1"/>
              <a:t>Webex</a:t>
            </a:r>
            <a:r>
              <a:rPr lang="en-US" sz="1900" dirty="0"/>
              <a:t>.</a:t>
            </a:r>
          </a:p>
          <a:p>
            <a:endParaRPr lang="en-US" sz="1900" dirty="0"/>
          </a:p>
        </p:txBody>
      </p:sp>
      <p:sp>
        <p:nvSpPr>
          <p:cNvPr id="5" name="Rectangle 4">
            <a:extLst>
              <a:ext uri="{FF2B5EF4-FFF2-40B4-BE49-F238E27FC236}">
                <a16:creationId xmlns:a16="http://schemas.microsoft.com/office/drawing/2014/main" id="{2F6001F1-CE57-4230-8D0B-FE929AF0FE7C}"/>
              </a:ext>
            </a:extLst>
          </p:cNvPr>
          <p:cNvSpPr/>
          <p:nvPr/>
        </p:nvSpPr>
        <p:spPr>
          <a:xfrm>
            <a:off x="798022" y="1662545"/>
            <a:ext cx="10008523" cy="4871259"/>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675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7DDFF02A-5DBD-4774-B14E-BA3E445B95B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4667" r="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6F416F7D-1E9D-4E57-835C-06D70A457AA4}"/>
              </a:ext>
            </a:extLst>
          </p:cNvPr>
          <p:cNvSpPr>
            <a:spLocks noGrp="1"/>
          </p:cNvSpPr>
          <p:nvPr>
            <p:ph type="title"/>
          </p:nvPr>
        </p:nvSpPr>
        <p:spPr>
          <a:xfrm>
            <a:off x="563880" y="136525"/>
            <a:ext cx="10389870" cy="1389232"/>
          </a:xfrm>
        </p:spPr>
        <p:txBody>
          <a:bodyPr vert="horz" lIns="91440" tIns="45720" rIns="91440" bIns="45720" rtlCol="0" anchor="b">
            <a:normAutofit/>
          </a:bodyPr>
          <a:lstStyle/>
          <a:p>
            <a:r>
              <a:rPr lang="en-US" sz="8000" b="1" dirty="0"/>
              <a:t>VIRTUAL</a:t>
            </a:r>
            <a:r>
              <a:rPr lang="en-US" sz="8000" dirty="0">
                <a:ln w="22225">
                  <a:solidFill>
                    <a:schemeClr val="tx1"/>
                  </a:solidFill>
                  <a:miter lim="800000"/>
                </a:ln>
                <a:noFill/>
              </a:rPr>
              <a:t> HEARINGS</a:t>
            </a:r>
            <a:endParaRPr lang="en-US" sz="8000" dirty="0">
              <a:solidFill>
                <a:srgbClr val="FFFFFF"/>
              </a:solidFill>
            </a:endParaRPr>
          </a:p>
        </p:txBody>
      </p:sp>
      <p:sp>
        <p:nvSpPr>
          <p:cNvPr id="4" name="Slide Number Placeholder 3">
            <a:extLst>
              <a:ext uri="{FF2B5EF4-FFF2-40B4-BE49-F238E27FC236}">
                <a16:creationId xmlns:a16="http://schemas.microsoft.com/office/drawing/2014/main" id="{D0A86D26-6D00-4AAB-9249-68BD2B87AE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F2C326A-C798-47D5-89FB-7A2EE9ED2431}" type="slidenum">
              <a:rPr lang="en-US">
                <a:solidFill>
                  <a:srgbClr val="FFFFFF"/>
                </a:solidFill>
                <a:latin typeface="Calibri" panose="020F0502020204030204"/>
              </a:rPr>
              <a:pPr>
                <a:spcAft>
                  <a:spcPts val="600"/>
                </a:spcAft>
                <a:defRPr/>
              </a:pPr>
              <a:t>38</a:t>
            </a:fld>
            <a:endParaRPr lang="en-US">
              <a:solidFill>
                <a:srgbClr val="FFFFFF"/>
              </a:solidFill>
              <a:latin typeface="Calibri" panose="020F0502020204030204"/>
            </a:endParaRPr>
          </a:p>
        </p:txBody>
      </p:sp>
      <p:sp>
        <p:nvSpPr>
          <p:cNvPr id="8" name="TextBox 7">
            <a:extLst>
              <a:ext uri="{FF2B5EF4-FFF2-40B4-BE49-F238E27FC236}">
                <a16:creationId xmlns:a16="http://schemas.microsoft.com/office/drawing/2014/main" id="{1D8E05D7-07C7-485E-B752-4D67CC4BC22A}"/>
              </a:ext>
            </a:extLst>
          </p:cNvPr>
          <p:cNvSpPr txBox="1"/>
          <p:nvPr/>
        </p:nvSpPr>
        <p:spPr>
          <a:xfrm>
            <a:off x="838200" y="1863090"/>
            <a:ext cx="10509250" cy="5016758"/>
          </a:xfrm>
          <a:prstGeom prst="rect">
            <a:avLst/>
          </a:prstGeom>
          <a:noFill/>
        </p:spPr>
        <p:txBody>
          <a:bodyPr wrap="square" rtlCol="0">
            <a:spAutoFit/>
          </a:bodyPr>
          <a:lstStyle/>
          <a:p>
            <a:r>
              <a:rPr lang="en-US" sz="3500" b="1" dirty="0"/>
              <a:t>HOW TO WATCH OR LISTEN</a:t>
            </a:r>
          </a:p>
          <a:p>
            <a:pPr marL="457200" indent="-457200">
              <a:buFont typeface="Arial" panose="020B0604020202020204" pitchFamily="34" charset="0"/>
              <a:buChar char="•"/>
            </a:pPr>
            <a:r>
              <a:rPr lang="en-US" sz="3500" dirty="0"/>
              <a:t>Watch live via </a:t>
            </a:r>
            <a:r>
              <a:rPr lang="en-US" sz="3500" dirty="0" err="1"/>
              <a:t>Webex</a:t>
            </a:r>
            <a:r>
              <a:rPr lang="en-US" sz="3500" dirty="0"/>
              <a:t>, YouTube; listen via phone</a:t>
            </a:r>
          </a:p>
          <a:p>
            <a:pPr marL="457200" indent="-457200">
              <a:buFont typeface="Arial" panose="020B0604020202020204" pitchFamily="34" charset="0"/>
              <a:buChar char="•"/>
            </a:pPr>
            <a:r>
              <a:rPr lang="en-US" sz="3500" dirty="0"/>
              <a:t>Available next day on DCOZ Website and on YouTube</a:t>
            </a:r>
          </a:p>
          <a:p>
            <a:endParaRPr lang="en-US" sz="2500" dirty="0"/>
          </a:p>
          <a:p>
            <a:r>
              <a:rPr lang="en-US" sz="3500" b="1" dirty="0"/>
              <a:t>HOW TO SIGN UP TO PARTICIPATE</a:t>
            </a:r>
          </a:p>
          <a:p>
            <a:pPr marL="457200" indent="-457200">
              <a:buFont typeface="Arial" panose="020B0604020202020204" pitchFamily="34" charset="0"/>
              <a:buChar char="•"/>
            </a:pPr>
            <a:r>
              <a:rPr lang="en-US" sz="3500" dirty="0"/>
              <a:t>Fill out form on DCOZ website</a:t>
            </a:r>
          </a:p>
          <a:p>
            <a:pPr marL="742950" lvl="1" indent="-285750">
              <a:buFontTx/>
              <a:buChar char="-"/>
            </a:pPr>
            <a:r>
              <a:rPr lang="en-US" sz="2500" dirty="0">
                <a:hlinkClick r:id="rId3"/>
              </a:rPr>
              <a:t>https://dcoz.dc.gov/service/sign-testify</a:t>
            </a:r>
            <a:endParaRPr lang="en-US" sz="2500" dirty="0"/>
          </a:p>
          <a:p>
            <a:pPr marL="457200" indent="-457200">
              <a:buFont typeface="Arial" panose="020B0604020202020204" pitchFamily="34" charset="0"/>
              <a:buChar char="•"/>
            </a:pPr>
            <a:r>
              <a:rPr lang="en-US" sz="3500" dirty="0"/>
              <a:t>Sign up with DCOZ staff</a:t>
            </a:r>
          </a:p>
          <a:p>
            <a:pPr marL="742950" lvl="1" indent="-285750">
              <a:buFontTx/>
              <a:buChar char="-"/>
            </a:pPr>
            <a:r>
              <a:rPr lang="en-US" sz="2500" dirty="0"/>
              <a:t>ZC:  202-727-0340</a:t>
            </a:r>
          </a:p>
          <a:p>
            <a:pPr marL="742950" lvl="1" indent="-285750">
              <a:buFontTx/>
              <a:buChar char="-"/>
            </a:pPr>
            <a:r>
              <a:rPr lang="en-US" sz="2500" dirty="0"/>
              <a:t>BZA: 202-727-5471 </a:t>
            </a:r>
          </a:p>
        </p:txBody>
      </p:sp>
      <p:pic>
        <p:nvPicPr>
          <p:cNvPr id="5" name="Picture 4" descr="Logo&#10;&#10;Description automatically generated">
            <a:extLst>
              <a:ext uri="{FF2B5EF4-FFF2-40B4-BE49-F238E27FC236}">
                <a16:creationId xmlns:a16="http://schemas.microsoft.com/office/drawing/2014/main" id="{CDC5140B-E063-4758-ACE1-4CCAAE57F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926" y="4621003"/>
            <a:ext cx="3082524" cy="1735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2632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7DDFF02A-5DBD-4774-B14E-BA3E445B95B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4667" r="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6F416F7D-1E9D-4E57-835C-06D70A457AA4}"/>
              </a:ext>
            </a:extLst>
          </p:cNvPr>
          <p:cNvSpPr>
            <a:spLocks noGrp="1"/>
          </p:cNvSpPr>
          <p:nvPr>
            <p:ph type="title"/>
          </p:nvPr>
        </p:nvSpPr>
        <p:spPr>
          <a:xfrm>
            <a:off x="563880" y="136525"/>
            <a:ext cx="10389870" cy="1389232"/>
          </a:xfrm>
        </p:spPr>
        <p:txBody>
          <a:bodyPr vert="horz" lIns="91440" tIns="45720" rIns="91440" bIns="45720" rtlCol="0" anchor="b">
            <a:normAutofit/>
          </a:bodyPr>
          <a:lstStyle/>
          <a:p>
            <a:r>
              <a:rPr lang="en-US" sz="8000" b="1" dirty="0"/>
              <a:t>VIRTUAL</a:t>
            </a:r>
            <a:r>
              <a:rPr lang="en-US" sz="8000" dirty="0">
                <a:ln w="22225">
                  <a:solidFill>
                    <a:schemeClr val="tx1"/>
                  </a:solidFill>
                  <a:miter lim="800000"/>
                </a:ln>
                <a:noFill/>
              </a:rPr>
              <a:t> HEARINGS</a:t>
            </a:r>
            <a:endParaRPr lang="en-US" sz="8000" dirty="0">
              <a:solidFill>
                <a:srgbClr val="FFFFFF"/>
              </a:solidFill>
            </a:endParaRPr>
          </a:p>
        </p:txBody>
      </p:sp>
      <p:sp>
        <p:nvSpPr>
          <p:cNvPr id="4" name="Slide Number Placeholder 3">
            <a:extLst>
              <a:ext uri="{FF2B5EF4-FFF2-40B4-BE49-F238E27FC236}">
                <a16:creationId xmlns:a16="http://schemas.microsoft.com/office/drawing/2014/main" id="{D0A86D26-6D00-4AAB-9249-68BD2B87AE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F2C326A-C798-47D5-89FB-7A2EE9ED2431}" type="slidenum">
              <a:rPr lang="en-US">
                <a:solidFill>
                  <a:srgbClr val="FFFFFF"/>
                </a:solidFill>
                <a:latin typeface="Calibri" panose="020F0502020204030204"/>
              </a:rPr>
              <a:pPr>
                <a:spcAft>
                  <a:spcPts val="600"/>
                </a:spcAft>
                <a:defRPr/>
              </a:pPr>
              <a:t>39</a:t>
            </a:fld>
            <a:endParaRPr lang="en-US">
              <a:solidFill>
                <a:srgbClr val="FFFFFF"/>
              </a:solidFill>
              <a:latin typeface="Calibri" panose="020F0502020204030204"/>
            </a:endParaRPr>
          </a:p>
        </p:txBody>
      </p:sp>
      <p:sp>
        <p:nvSpPr>
          <p:cNvPr id="8" name="TextBox 7">
            <a:extLst>
              <a:ext uri="{FF2B5EF4-FFF2-40B4-BE49-F238E27FC236}">
                <a16:creationId xmlns:a16="http://schemas.microsoft.com/office/drawing/2014/main" id="{1D8E05D7-07C7-485E-B752-4D67CC4BC22A}"/>
              </a:ext>
            </a:extLst>
          </p:cNvPr>
          <p:cNvSpPr txBox="1"/>
          <p:nvPr/>
        </p:nvSpPr>
        <p:spPr>
          <a:xfrm>
            <a:off x="838200" y="1863090"/>
            <a:ext cx="9918469" cy="4170372"/>
          </a:xfrm>
          <a:prstGeom prst="rect">
            <a:avLst/>
          </a:prstGeom>
          <a:noFill/>
        </p:spPr>
        <p:txBody>
          <a:bodyPr wrap="square" rtlCol="0">
            <a:spAutoFit/>
          </a:bodyPr>
          <a:lstStyle/>
          <a:p>
            <a:r>
              <a:rPr lang="en-US" sz="3500" b="1" dirty="0"/>
              <a:t>New Virtual Hearing Procedures </a:t>
            </a:r>
          </a:p>
          <a:p>
            <a:r>
              <a:rPr lang="en-US" sz="3500" i="1" dirty="0"/>
              <a:t>Subtitle Y § 103.13 and Subtitle Z § 103.13</a:t>
            </a:r>
          </a:p>
          <a:p>
            <a:endParaRPr lang="en-US" sz="2000" b="1" dirty="0"/>
          </a:p>
          <a:p>
            <a:pPr marL="457200" indent="-457200">
              <a:buFont typeface="Arial" panose="020B0604020202020204" pitchFamily="34" charset="0"/>
              <a:buChar char="•"/>
            </a:pPr>
            <a:r>
              <a:rPr lang="en-US" sz="3500" dirty="0"/>
              <a:t>Mostly follows existing hearing procedures, but with extra safeguards</a:t>
            </a:r>
          </a:p>
          <a:p>
            <a:pPr marL="457200" indent="-457200">
              <a:buFont typeface="Arial" panose="020B0604020202020204" pitchFamily="34" charset="0"/>
              <a:buChar char="•"/>
            </a:pPr>
            <a:r>
              <a:rPr lang="en-US" sz="3500" dirty="0"/>
              <a:t>Must sign up in advance to testify</a:t>
            </a:r>
          </a:p>
          <a:p>
            <a:pPr marL="457200" indent="-457200">
              <a:buFont typeface="Arial" panose="020B0604020202020204" pitchFamily="34" charset="0"/>
              <a:buChar char="•"/>
            </a:pPr>
            <a:r>
              <a:rPr lang="en-US" sz="3500" dirty="0"/>
              <a:t>No “live video” during testimony</a:t>
            </a:r>
          </a:p>
          <a:p>
            <a:pPr marL="457200" indent="-457200">
              <a:buFont typeface="Arial" panose="020B0604020202020204" pitchFamily="34" charset="0"/>
              <a:buChar char="•"/>
            </a:pPr>
            <a:r>
              <a:rPr lang="en-US" sz="3500" dirty="0"/>
              <a:t>Request to reopen record if technical difficulties</a:t>
            </a:r>
          </a:p>
        </p:txBody>
      </p:sp>
    </p:spTree>
    <p:extLst>
      <p:ext uri="{BB962C8B-B14F-4D97-AF65-F5344CB8AC3E}">
        <p14:creationId xmlns:p14="http://schemas.microsoft.com/office/powerpoint/2010/main" val="2821321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28" t="32656" r="-1" b="632"/>
          <a:stretch/>
        </p:blipFill>
        <p:spPr>
          <a:xfrm>
            <a:off x="0" y="-1"/>
            <a:ext cx="12192000" cy="6858001"/>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rmAutofit/>
          </a:bodyPr>
          <a:lstStyle/>
          <a:p>
            <a:r>
              <a:rPr lang="en-US" sz="6000" b="1" dirty="0"/>
              <a:t>GENERAL </a:t>
            </a:r>
            <a:r>
              <a:rPr lang="en-US" sz="6000" dirty="0">
                <a:ln w="22225">
                  <a:solidFill>
                    <a:schemeClr val="tx1"/>
                  </a:solidFill>
                  <a:miter lim="800000"/>
                </a:ln>
                <a:noFill/>
              </a:rPr>
              <a:t>CASE TYPES</a:t>
            </a:r>
            <a:endParaRPr lang="en-US" sz="6000" b="1" dirty="0"/>
          </a:p>
        </p:txBody>
      </p:sp>
      <p:sp>
        <p:nvSpPr>
          <p:cNvPr id="11" name="Content Placeholder 10">
            <a:extLst>
              <a:ext uri="{FF2B5EF4-FFF2-40B4-BE49-F238E27FC236}">
                <a16:creationId xmlns:a16="http://schemas.microsoft.com/office/drawing/2014/main" id="{A292BDA2-7372-468C-9113-B6A5CA51646D}"/>
              </a:ext>
            </a:extLst>
          </p:cNvPr>
          <p:cNvSpPr>
            <a:spLocks noGrp="1"/>
          </p:cNvSpPr>
          <p:nvPr>
            <p:ph idx="1"/>
          </p:nvPr>
        </p:nvSpPr>
        <p:spPr>
          <a:xfrm>
            <a:off x="838200" y="1891076"/>
            <a:ext cx="7632502" cy="593332"/>
          </a:xfrm>
        </p:spPr>
        <p:txBody>
          <a:bodyPr>
            <a:normAutofit/>
          </a:bodyPr>
          <a:lstStyle/>
          <a:p>
            <a:pPr marL="0" indent="0">
              <a:buClrTx/>
              <a:buNone/>
            </a:pPr>
            <a:r>
              <a:rPr lang="en-US" sz="2900" b="1" dirty="0"/>
              <a:t>The BZA and ZC consider </a:t>
            </a:r>
            <a:r>
              <a:rPr lang="en-US" sz="3000" b="1" dirty="0"/>
              <a:t>two</a:t>
            </a:r>
            <a:r>
              <a:rPr lang="en-US" sz="2900" b="1" dirty="0"/>
              <a:t> general case types:</a:t>
            </a:r>
          </a:p>
          <a:p>
            <a:pPr marL="0" indent="0">
              <a:buClrTx/>
              <a:buNone/>
            </a:pPr>
            <a:endParaRPr lang="en-US" sz="2900" b="1" dirty="0"/>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4</a:t>
            </a:fld>
            <a:endParaRPr lang="en-US" dirty="0">
              <a:solidFill>
                <a:srgbClr val="FFFFFF"/>
              </a:solidFill>
            </a:endParaRPr>
          </a:p>
        </p:txBody>
      </p:sp>
      <p:sp>
        <p:nvSpPr>
          <p:cNvPr id="5" name="TextBox 4">
            <a:extLst>
              <a:ext uri="{FF2B5EF4-FFF2-40B4-BE49-F238E27FC236}">
                <a16:creationId xmlns:a16="http://schemas.microsoft.com/office/drawing/2014/main" id="{3951E58D-1FB5-4E88-A44A-D4AE27DAADAB}"/>
              </a:ext>
            </a:extLst>
          </p:cNvPr>
          <p:cNvSpPr txBox="1"/>
          <p:nvPr/>
        </p:nvSpPr>
        <p:spPr>
          <a:xfrm>
            <a:off x="2938408" y="2684796"/>
            <a:ext cx="8240131" cy="3693319"/>
          </a:xfrm>
          <a:prstGeom prst="rect">
            <a:avLst/>
          </a:prstGeom>
          <a:noFill/>
        </p:spPr>
        <p:txBody>
          <a:bodyPr wrap="square" rtlCol="0">
            <a:spAutoFit/>
          </a:bodyPr>
          <a:lstStyle/>
          <a:p>
            <a:r>
              <a:rPr lang="en-US" sz="2400" b="1" u="sng" dirty="0"/>
              <a:t>Rulemaking</a:t>
            </a:r>
            <a:r>
              <a:rPr lang="en-US" sz="2400" b="1" dirty="0"/>
              <a:t>: </a:t>
            </a:r>
          </a:p>
          <a:p>
            <a:pPr marL="342900" indent="-342900">
              <a:buClrTx/>
              <a:buFont typeface="Arial" panose="020B0604020202020204" pitchFamily="34" charset="0"/>
              <a:buChar char="•"/>
            </a:pPr>
            <a:r>
              <a:rPr lang="en-US" sz="2400" dirty="0"/>
              <a:t>Includes amendments to the Zoning Regulations and some amendments to the Zoning Map </a:t>
            </a:r>
          </a:p>
          <a:p>
            <a:pPr marL="342900" indent="-342900">
              <a:buClrTx/>
              <a:buFont typeface="Arial" panose="020B0604020202020204" pitchFamily="34" charset="0"/>
              <a:buChar char="•"/>
            </a:pPr>
            <a:r>
              <a:rPr lang="en-US" sz="2400" dirty="0"/>
              <a:t>Deals with matters of policy – “Petitions”</a:t>
            </a:r>
          </a:p>
          <a:p>
            <a:pPr>
              <a:buClrTx/>
            </a:pPr>
            <a:endParaRPr lang="en-US" sz="2400" dirty="0"/>
          </a:p>
          <a:p>
            <a:r>
              <a:rPr lang="en-US" sz="2400" b="1" u="sng" dirty="0"/>
              <a:t>Contested Case</a:t>
            </a:r>
            <a:r>
              <a:rPr lang="en-US" sz="2400" b="1" dirty="0"/>
              <a:t>:</a:t>
            </a:r>
          </a:p>
          <a:p>
            <a:pPr marL="342900" indent="-342900">
              <a:buClrTx/>
              <a:buFont typeface="Arial" panose="020B0604020202020204" pitchFamily="34" charset="0"/>
              <a:buChar char="•"/>
            </a:pPr>
            <a:r>
              <a:rPr lang="en-US" sz="2400" dirty="0"/>
              <a:t>Includes requests for zoning relief, planned unit developments, and some amendments to the Zoning Map</a:t>
            </a:r>
          </a:p>
          <a:p>
            <a:pPr marL="342900" indent="-342900">
              <a:buClrTx/>
              <a:buFont typeface="Arial" panose="020B0604020202020204" pitchFamily="34" charset="0"/>
              <a:buChar char="•"/>
            </a:pPr>
            <a:r>
              <a:rPr lang="en-US" sz="2400" dirty="0"/>
              <a:t>Deals with a specific project and parties – “Applications”</a:t>
            </a:r>
          </a:p>
          <a:p>
            <a:pPr>
              <a:buClrTx/>
            </a:pPr>
            <a:endParaRPr lang="en-US" dirty="0"/>
          </a:p>
        </p:txBody>
      </p:sp>
      <p:pic>
        <p:nvPicPr>
          <p:cNvPr id="7" name="Picture 6">
            <a:extLst>
              <a:ext uri="{FF2B5EF4-FFF2-40B4-BE49-F238E27FC236}">
                <a16:creationId xmlns:a16="http://schemas.microsoft.com/office/drawing/2014/main" id="{89EF13B9-20D8-4472-8AC8-C8D4EC622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30" y="2988905"/>
            <a:ext cx="2222499" cy="1242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636E6036-B861-4903-8CA3-7BE1D6A81AA7}"/>
              </a:ext>
            </a:extLst>
          </p:cNvPr>
          <p:cNvPicPr>
            <a:picLocks noChangeAspect="1"/>
          </p:cNvPicPr>
          <p:nvPr/>
        </p:nvPicPr>
        <p:blipFill rotWithShape="1">
          <a:blip r:embed="rId4">
            <a:extLst>
              <a:ext uri="{28A0092B-C50C-407E-A947-70E740481C1C}">
                <a14:useLocalDpi xmlns:a14="http://schemas.microsoft.com/office/drawing/2010/main" val="0"/>
              </a:ext>
            </a:extLst>
          </a:blip>
          <a:srcRect t="-728" b="728"/>
          <a:stretch/>
        </p:blipFill>
        <p:spPr>
          <a:xfrm>
            <a:off x="178831" y="4739736"/>
            <a:ext cx="2222499" cy="1478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4100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85EC01D4-855C-4298-B2BA-4FEEF4D47DD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597"/>
          <a:stretch/>
        </p:blipFill>
        <p:spPr>
          <a:xfrm>
            <a:off x="20" y="1"/>
            <a:ext cx="12191980" cy="6857999"/>
          </a:xfrm>
          <a:prstGeom prst="rect">
            <a:avLst/>
          </a:prstGeom>
        </p:spPr>
      </p:pic>
      <p:sp>
        <p:nvSpPr>
          <p:cNvPr id="2" name="Title 1">
            <a:extLst>
              <a:ext uri="{FF2B5EF4-FFF2-40B4-BE49-F238E27FC236}">
                <a16:creationId xmlns:a16="http://schemas.microsoft.com/office/drawing/2014/main" id="{CBFAF362-EB30-4BB9-A22E-53DD936E693E}"/>
              </a:ext>
            </a:extLst>
          </p:cNvPr>
          <p:cNvSpPr>
            <a:spLocks noGrp="1"/>
          </p:cNvSpPr>
          <p:nvPr>
            <p:ph type="title"/>
          </p:nvPr>
        </p:nvSpPr>
        <p:spPr>
          <a:xfrm>
            <a:off x="1181100" y="1221625"/>
            <a:ext cx="9829800" cy="3913101"/>
          </a:xfrm>
        </p:spPr>
        <p:txBody>
          <a:bodyPr vert="horz" lIns="91440" tIns="45720" rIns="91440" bIns="45720" rtlCol="0" anchor="b">
            <a:noAutofit/>
          </a:bodyPr>
          <a:lstStyle/>
          <a:p>
            <a:r>
              <a:rPr lang="en-US" sz="7500" dirty="0">
                <a:ln w="22225">
                  <a:solidFill>
                    <a:schemeClr val="tx1"/>
                  </a:solidFill>
                  <a:miter lim="800000"/>
                </a:ln>
                <a:noFill/>
              </a:rPr>
              <a:t>Using the Zoning Map </a:t>
            </a:r>
            <a:br>
              <a:rPr lang="en-US" sz="7500" dirty="0">
                <a:ln w="22225">
                  <a:solidFill>
                    <a:schemeClr val="tx1"/>
                  </a:solidFill>
                  <a:miter lim="800000"/>
                </a:ln>
                <a:noFill/>
              </a:rPr>
            </a:br>
            <a:r>
              <a:rPr lang="en-US" sz="7500" dirty="0">
                <a:ln w="22225">
                  <a:solidFill>
                    <a:schemeClr val="tx1"/>
                  </a:solidFill>
                  <a:miter lim="800000"/>
                </a:ln>
                <a:noFill/>
              </a:rPr>
              <a:t>&amp; Interactive Zoning Information System (IZIS)</a:t>
            </a:r>
            <a:endParaRPr lang="en-US" sz="7500" dirty="0">
              <a:solidFill>
                <a:srgbClr val="FFFFFF"/>
              </a:solidFill>
            </a:endParaRPr>
          </a:p>
        </p:txBody>
      </p:sp>
      <p:sp>
        <p:nvSpPr>
          <p:cNvPr id="4" name="Slide Number Placeholder 3">
            <a:extLst>
              <a:ext uri="{FF2B5EF4-FFF2-40B4-BE49-F238E27FC236}">
                <a16:creationId xmlns:a16="http://schemas.microsoft.com/office/drawing/2014/main" id="{4804171D-0A51-4BBE-B028-E24A5289FF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F2C326A-C798-47D5-89FB-7A2EE9ED2431}" type="slidenum">
              <a:rPr lang="en-US">
                <a:solidFill>
                  <a:srgbClr val="FFFFFF"/>
                </a:solidFill>
                <a:latin typeface="Calibri" panose="020F0502020204030204"/>
              </a:rPr>
              <a:pPr>
                <a:spcAft>
                  <a:spcPts val="600"/>
                </a:spcAft>
                <a:defRPr/>
              </a:pPr>
              <a:t>40</a:t>
            </a:fld>
            <a:endParaRPr lang="en-US">
              <a:solidFill>
                <a:srgbClr val="FFFFFF"/>
              </a:solidFill>
              <a:latin typeface="Calibri" panose="020F0502020204030204"/>
            </a:endParaRPr>
          </a:p>
        </p:txBody>
      </p:sp>
    </p:spTree>
    <p:extLst>
      <p:ext uri="{BB962C8B-B14F-4D97-AF65-F5344CB8AC3E}">
        <p14:creationId xmlns:p14="http://schemas.microsoft.com/office/powerpoint/2010/main" val="3553798099"/>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85EC01D4-855C-4298-B2BA-4FEEF4D47DD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597"/>
          <a:stretch/>
        </p:blipFill>
        <p:spPr>
          <a:xfrm>
            <a:off x="20" y="1"/>
            <a:ext cx="12191980" cy="6857999"/>
          </a:xfrm>
          <a:prstGeom prst="rect">
            <a:avLst/>
          </a:prstGeom>
        </p:spPr>
      </p:pic>
      <p:sp>
        <p:nvSpPr>
          <p:cNvPr id="2" name="Title 1">
            <a:extLst>
              <a:ext uri="{FF2B5EF4-FFF2-40B4-BE49-F238E27FC236}">
                <a16:creationId xmlns:a16="http://schemas.microsoft.com/office/drawing/2014/main" id="{CBFAF362-EB30-4BB9-A22E-53DD936E693E}"/>
              </a:ext>
            </a:extLst>
          </p:cNvPr>
          <p:cNvSpPr>
            <a:spLocks noGrp="1"/>
          </p:cNvSpPr>
          <p:nvPr>
            <p:ph type="title"/>
          </p:nvPr>
        </p:nvSpPr>
        <p:spPr>
          <a:xfrm>
            <a:off x="1181100" y="722863"/>
            <a:ext cx="9829800" cy="1889710"/>
          </a:xfrm>
        </p:spPr>
        <p:txBody>
          <a:bodyPr vert="horz" lIns="91440" tIns="45720" rIns="91440" bIns="45720" rtlCol="0" anchor="b">
            <a:noAutofit/>
          </a:bodyPr>
          <a:lstStyle/>
          <a:p>
            <a:r>
              <a:rPr lang="en-US" sz="7500" dirty="0">
                <a:ln w="22225">
                  <a:solidFill>
                    <a:schemeClr val="tx1"/>
                  </a:solidFill>
                  <a:miter lim="800000"/>
                </a:ln>
                <a:noFill/>
              </a:rPr>
              <a:t>Interactive Zoning Information System (IZIS)</a:t>
            </a:r>
            <a:endParaRPr lang="en-US" sz="7500" dirty="0">
              <a:solidFill>
                <a:srgbClr val="FFFFFF"/>
              </a:solidFill>
            </a:endParaRPr>
          </a:p>
        </p:txBody>
      </p:sp>
      <p:sp>
        <p:nvSpPr>
          <p:cNvPr id="4" name="Slide Number Placeholder 3">
            <a:extLst>
              <a:ext uri="{FF2B5EF4-FFF2-40B4-BE49-F238E27FC236}">
                <a16:creationId xmlns:a16="http://schemas.microsoft.com/office/drawing/2014/main" id="{4804171D-0A51-4BBE-B028-E24A5289FF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F2C326A-C798-47D5-89FB-7A2EE9ED2431}" type="slidenum">
              <a:rPr lang="en-US">
                <a:solidFill>
                  <a:srgbClr val="FFFFFF"/>
                </a:solidFill>
                <a:latin typeface="Calibri" panose="020F0502020204030204"/>
              </a:rPr>
              <a:pPr>
                <a:spcAft>
                  <a:spcPts val="600"/>
                </a:spcAft>
                <a:defRPr/>
              </a:pPr>
              <a:t>41</a:t>
            </a:fld>
            <a:endParaRPr lang="en-US">
              <a:solidFill>
                <a:srgbClr val="FFFFFF"/>
              </a:solidFill>
              <a:latin typeface="Calibri" panose="020F0502020204030204"/>
            </a:endParaRPr>
          </a:p>
        </p:txBody>
      </p:sp>
      <p:sp>
        <p:nvSpPr>
          <p:cNvPr id="3" name="TextBox 2">
            <a:extLst>
              <a:ext uri="{FF2B5EF4-FFF2-40B4-BE49-F238E27FC236}">
                <a16:creationId xmlns:a16="http://schemas.microsoft.com/office/drawing/2014/main" id="{9433150A-F7C0-4FE5-9395-84C07478B3E7}"/>
              </a:ext>
            </a:extLst>
          </p:cNvPr>
          <p:cNvSpPr txBox="1"/>
          <p:nvPr/>
        </p:nvSpPr>
        <p:spPr>
          <a:xfrm>
            <a:off x="1425039" y="3063834"/>
            <a:ext cx="10307782" cy="2677656"/>
          </a:xfrm>
          <a:prstGeom prst="rect">
            <a:avLst/>
          </a:prstGeom>
          <a:noFill/>
        </p:spPr>
        <p:txBody>
          <a:bodyPr wrap="square" rtlCol="0">
            <a:spAutoFit/>
          </a:bodyPr>
          <a:lstStyle/>
          <a:p>
            <a:r>
              <a:rPr lang="en-US" sz="3000" dirty="0"/>
              <a:t>Searching Case Records: </a:t>
            </a:r>
            <a:r>
              <a:rPr lang="en-US" sz="3000" dirty="0">
                <a:hlinkClick r:id="rId3"/>
              </a:rPr>
              <a:t>https://app.dcoz.dc.gov/CaseReport/CaseSearch.aspx</a:t>
            </a:r>
            <a:endParaRPr lang="en-US" sz="3000" dirty="0"/>
          </a:p>
          <a:p>
            <a:endParaRPr lang="en-US" sz="3000" dirty="0"/>
          </a:p>
          <a:p>
            <a:r>
              <a:rPr lang="en-US" sz="3000" dirty="0"/>
              <a:t>Filing a Case / Uploading Documents: </a:t>
            </a:r>
          </a:p>
          <a:p>
            <a:r>
              <a:rPr lang="en-US" sz="3000" dirty="0">
                <a:hlinkClick r:id="rId4"/>
              </a:rPr>
              <a:t>https://app.dcoz.dc.gov/Login.aspx</a:t>
            </a:r>
            <a:endParaRPr lang="en-US" sz="3000" dirty="0"/>
          </a:p>
          <a:p>
            <a:endParaRPr lang="en-US" dirty="0"/>
          </a:p>
        </p:txBody>
      </p:sp>
    </p:spTree>
    <p:extLst>
      <p:ext uri="{BB962C8B-B14F-4D97-AF65-F5344CB8AC3E}">
        <p14:creationId xmlns:p14="http://schemas.microsoft.com/office/powerpoint/2010/main" val="1770127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85EC01D4-855C-4298-B2BA-4FEEF4D47DD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2597"/>
          <a:stretch/>
        </p:blipFill>
        <p:spPr>
          <a:xfrm>
            <a:off x="20" y="1"/>
            <a:ext cx="12191980" cy="6857999"/>
          </a:xfrm>
          <a:prstGeom prst="rect">
            <a:avLst/>
          </a:prstGeom>
        </p:spPr>
      </p:pic>
      <p:sp>
        <p:nvSpPr>
          <p:cNvPr id="2" name="Title 1">
            <a:extLst>
              <a:ext uri="{FF2B5EF4-FFF2-40B4-BE49-F238E27FC236}">
                <a16:creationId xmlns:a16="http://schemas.microsoft.com/office/drawing/2014/main" id="{CBFAF362-EB30-4BB9-A22E-53DD936E693E}"/>
              </a:ext>
            </a:extLst>
          </p:cNvPr>
          <p:cNvSpPr>
            <a:spLocks noGrp="1"/>
          </p:cNvSpPr>
          <p:nvPr>
            <p:ph type="title"/>
          </p:nvPr>
        </p:nvSpPr>
        <p:spPr>
          <a:xfrm>
            <a:off x="1181100" y="722863"/>
            <a:ext cx="9829800" cy="1889710"/>
          </a:xfrm>
        </p:spPr>
        <p:txBody>
          <a:bodyPr vert="horz" lIns="91440" tIns="45720" rIns="91440" bIns="45720" rtlCol="0" anchor="b">
            <a:noAutofit/>
          </a:bodyPr>
          <a:lstStyle/>
          <a:p>
            <a:r>
              <a:rPr lang="en-US" sz="7500" dirty="0">
                <a:ln w="22225">
                  <a:solidFill>
                    <a:schemeClr val="tx1"/>
                  </a:solidFill>
                  <a:miter lim="800000"/>
                </a:ln>
                <a:noFill/>
              </a:rPr>
              <a:t>Official Zoning Map</a:t>
            </a:r>
            <a:endParaRPr lang="en-US" sz="7500" dirty="0">
              <a:solidFill>
                <a:srgbClr val="FFFFFF"/>
              </a:solidFill>
            </a:endParaRPr>
          </a:p>
        </p:txBody>
      </p:sp>
      <p:sp>
        <p:nvSpPr>
          <p:cNvPr id="4" name="Slide Number Placeholder 3">
            <a:extLst>
              <a:ext uri="{FF2B5EF4-FFF2-40B4-BE49-F238E27FC236}">
                <a16:creationId xmlns:a16="http://schemas.microsoft.com/office/drawing/2014/main" id="{4804171D-0A51-4BBE-B028-E24A5289FF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F2C326A-C798-47D5-89FB-7A2EE9ED2431}" type="slidenum">
              <a:rPr lang="en-US">
                <a:solidFill>
                  <a:srgbClr val="FFFFFF"/>
                </a:solidFill>
                <a:latin typeface="Calibri" panose="020F0502020204030204"/>
              </a:rPr>
              <a:pPr>
                <a:spcAft>
                  <a:spcPts val="600"/>
                </a:spcAft>
                <a:defRPr/>
              </a:pPr>
              <a:t>42</a:t>
            </a:fld>
            <a:endParaRPr lang="en-US">
              <a:solidFill>
                <a:srgbClr val="FFFFFF"/>
              </a:solidFill>
              <a:latin typeface="Calibri" panose="020F0502020204030204"/>
            </a:endParaRPr>
          </a:p>
        </p:txBody>
      </p:sp>
      <p:sp>
        <p:nvSpPr>
          <p:cNvPr id="3" name="TextBox 2">
            <a:extLst>
              <a:ext uri="{FF2B5EF4-FFF2-40B4-BE49-F238E27FC236}">
                <a16:creationId xmlns:a16="http://schemas.microsoft.com/office/drawing/2014/main" id="{9433150A-F7C0-4FE5-9395-84C07478B3E7}"/>
              </a:ext>
            </a:extLst>
          </p:cNvPr>
          <p:cNvSpPr txBox="1"/>
          <p:nvPr/>
        </p:nvSpPr>
        <p:spPr>
          <a:xfrm>
            <a:off x="1425039" y="3063834"/>
            <a:ext cx="10307782" cy="1323439"/>
          </a:xfrm>
          <a:prstGeom prst="rect">
            <a:avLst/>
          </a:prstGeom>
          <a:noFill/>
        </p:spPr>
        <p:txBody>
          <a:bodyPr wrap="square" rtlCol="0">
            <a:spAutoFit/>
          </a:bodyPr>
          <a:lstStyle/>
          <a:p>
            <a:r>
              <a:rPr lang="en-US" sz="4000" dirty="0">
                <a:hlinkClick r:id="rId3"/>
              </a:rPr>
              <a:t>https://maps.dcoz.dc.gov/zr16</a:t>
            </a:r>
            <a:endParaRPr lang="en-US" sz="4000" dirty="0"/>
          </a:p>
          <a:p>
            <a:endParaRPr lang="en-US" sz="4000" dirty="0"/>
          </a:p>
        </p:txBody>
      </p:sp>
    </p:spTree>
    <p:extLst>
      <p:ext uri="{BB962C8B-B14F-4D97-AF65-F5344CB8AC3E}">
        <p14:creationId xmlns:p14="http://schemas.microsoft.com/office/powerpoint/2010/main" val="1153801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id="{030FA5F0-440D-4702-8D25-2D193BEA4B54}"/>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4658" r="9" b="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77BF971-CFE1-404E-B600-14C0C67C196B}"/>
              </a:ext>
            </a:extLst>
          </p:cNvPr>
          <p:cNvSpPr txBox="1"/>
          <p:nvPr/>
        </p:nvSpPr>
        <p:spPr>
          <a:xfrm>
            <a:off x="116380" y="1065862"/>
            <a:ext cx="4034985" cy="472627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5500" dirty="0">
                <a:ln w="22225">
                  <a:solidFill>
                    <a:schemeClr val="tx1"/>
                  </a:solidFill>
                  <a:miter lim="800000"/>
                </a:ln>
                <a:noFill/>
              </a:rPr>
              <a:t>QUESTIONS?</a:t>
            </a:r>
            <a:endParaRPr lang="en-US" sz="5500" dirty="0">
              <a:solidFill>
                <a:srgbClr val="FFFFFF"/>
              </a:solidFill>
              <a:latin typeface="+mj-lt"/>
              <a:ea typeface="+mj-ea"/>
              <a:cs typeface="+mj-cs"/>
            </a:endParaRPr>
          </a:p>
        </p:txBody>
      </p:sp>
      <p:cxnSp>
        <p:nvCxnSpPr>
          <p:cNvPr id="23" name="Straight Connector 2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8D89851-FC25-4AE8-B529-66095C922A03}"/>
              </a:ext>
            </a:extLst>
          </p:cNvPr>
          <p:cNvSpPr txBox="1"/>
          <p:nvPr/>
        </p:nvSpPr>
        <p:spPr>
          <a:xfrm>
            <a:off x="5155379" y="1065861"/>
            <a:ext cx="5744685" cy="5153963"/>
          </a:xfrm>
          <a:prstGeom prst="rect">
            <a:avLst/>
          </a:prstGeom>
        </p:spPr>
        <p:txBody>
          <a:bodyPr vert="horz" lIns="91440" tIns="45720" rIns="91440" bIns="45720" rtlCol="0" anchor="ctr">
            <a:noAutofit/>
          </a:bodyPr>
          <a:lstStyle/>
          <a:p>
            <a:pPr>
              <a:lnSpc>
                <a:spcPct val="90000"/>
              </a:lnSpc>
              <a:spcAft>
                <a:spcPts val="600"/>
              </a:spcAft>
            </a:pPr>
            <a:r>
              <a:rPr lang="en-US" sz="3200" dirty="0">
                <a:solidFill>
                  <a:srgbClr val="FFFFFF"/>
                </a:solidFill>
              </a:rPr>
              <a:t>Please feel free to contact us:</a:t>
            </a:r>
          </a:p>
          <a:p>
            <a:pPr indent="-228600">
              <a:lnSpc>
                <a:spcPct val="90000"/>
              </a:lnSpc>
              <a:spcAft>
                <a:spcPts val="600"/>
              </a:spcAft>
              <a:buFont typeface="Arial" panose="020B0604020202020204" pitchFamily="34" charset="0"/>
              <a:buChar char="•"/>
            </a:pPr>
            <a:endParaRPr lang="en-US" sz="2500" b="1" dirty="0">
              <a:solidFill>
                <a:srgbClr val="FFFFFF"/>
              </a:solidFill>
            </a:endParaRPr>
          </a:p>
          <a:p>
            <a:pPr>
              <a:lnSpc>
                <a:spcPct val="90000"/>
              </a:lnSpc>
              <a:spcAft>
                <a:spcPts val="600"/>
              </a:spcAft>
            </a:pPr>
            <a:r>
              <a:rPr lang="en-US" sz="2500" b="1" dirty="0">
                <a:solidFill>
                  <a:srgbClr val="FFFFFF"/>
                </a:solidFill>
              </a:rPr>
              <a:t>Allison Myers, General Counsel</a:t>
            </a:r>
          </a:p>
          <a:p>
            <a:pPr>
              <a:lnSpc>
                <a:spcPct val="90000"/>
              </a:lnSpc>
              <a:spcAft>
                <a:spcPts val="600"/>
              </a:spcAft>
            </a:pPr>
            <a:r>
              <a:rPr lang="en-US" sz="2500" dirty="0">
                <a:solidFill>
                  <a:schemeClr val="accent5">
                    <a:lumMod val="20000"/>
                    <a:lumOff val="80000"/>
                  </a:schemeClr>
                </a:solidFill>
                <a:hlinkClick r:id="rId3">
                  <a:extLst>
                    <a:ext uri="{A12FA001-AC4F-418D-AE19-62706E023703}">
                      <ahyp:hlinkClr xmlns:ahyp="http://schemas.microsoft.com/office/drawing/2018/hyperlinkcolor" val="tx"/>
                    </a:ext>
                  </a:extLst>
                </a:hlinkClick>
              </a:rPr>
              <a:t>allison.myers@dc.gov</a:t>
            </a:r>
            <a:r>
              <a:rPr lang="en-US" sz="2500" dirty="0">
                <a:solidFill>
                  <a:schemeClr val="accent5">
                    <a:lumMod val="20000"/>
                    <a:lumOff val="80000"/>
                  </a:schemeClr>
                </a:solidFill>
              </a:rPr>
              <a:t> </a:t>
            </a:r>
            <a:r>
              <a:rPr lang="en-US" sz="2500" dirty="0">
                <a:solidFill>
                  <a:srgbClr val="FFFFFF"/>
                </a:solidFill>
              </a:rPr>
              <a:t>/ 202-727-2806</a:t>
            </a:r>
          </a:p>
          <a:p>
            <a:pPr indent="-228600">
              <a:lnSpc>
                <a:spcPct val="90000"/>
              </a:lnSpc>
              <a:spcAft>
                <a:spcPts val="600"/>
              </a:spcAft>
              <a:buFont typeface="Arial" panose="020B0604020202020204" pitchFamily="34" charset="0"/>
              <a:buChar char="•"/>
            </a:pPr>
            <a:endParaRPr lang="en-US" sz="2500" dirty="0">
              <a:solidFill>
                <a:srgbClr val="FFFFFF"/>
              </a:solidFill>
            </a:endParaRPr>
          </a:p>
          <a:p>
            <a:pPr>
              <a:lnSpc>
                <a:spcPct val="90000"/>
              </a:lnSpc>
              <a:spcAft>
                <a:spcPts val="600"/>
              </a:spcAft>
            </a:pPr>
            <a:r>
              <a:rPr lang="en-US" sz="2500" b="1" dirty="0">
                <a:solidFill>
                  <a:srgbClr val="FFFFFF"/>
                </a:solidFill>
              </a:rPr>
              <a:t>Sharon Schellin, Secretary to the Zoning Commission</a:t>
            </a:r>
          </a:p>
          <a:p>
            <a:pPr>
              <a:lnSpc>
                <a:spcPct val="90000"/>
              </a:lnSpc>
              <a:spcAft>
                <a:spcPts val="600"/>
              </a:spcAft>
            </a:pPr>
            <a:r>
              <a:rPr lang="en-US" sz="2500" dirty="0">
                <a:solidFill>
                  <a:schemeClr val="accent5">
                    <a:lumMod val="20000"/>
                    <a:lumOff val="80000"/>
                  </a:schemeClr>
                </a:solidFill>
                <a:hlinkClick r:id="rId4">
                  <a:extLst>
                    <a:ext uri="{A12FA001-AC4F-418D-AE19-62706E023703}">
                      <ahyp:hlinkClr xmlns:ahyp="http://schemas.microsoft.com/office/drawing/2018/hyperlinkcolor" val="tx"/>
                    </a:ext>
                  </a:extLst>
                </a:hlinkClick>
              </a:rPr>
              <a:t>sharon.schellin@dc.gov</a:t>
            </a:r>
            <a:r>
              <a:rPr lang="en-US" sz="2500" dirty="0">
                <a:solidFill>
                  <a:schemeClr val="accent5">
                    <a:lumMod val="20000"/>
                    <a:lumOff val="80000"/>
                  </a:schemeClr>
                </a:solidFill>
              </a:rPr>
              <a:t> </a:t>
            </a:r>
            <a:r>
              <a:rPr lang="en-US" sz="2500" dirty="0">
                <a:solidFill>
                  <a:srgbClr val="FFFFFF"/>
                </a:solidFill>
              </a:rPr>
              <a:t>/ 202-727-0340</a:t>
            </a:r>
          </a:p>
          <a:p>
            <a:pPr>
              <a:lnSpc>
                <a:spcPct val="90000"/>
              </a:lnSpc>
              <a:spcAft>
                <a:spcPts val="600"/>
              </a:spcAft>
            </a:pPr>
            <a:endParaRPr lang="en-US" sz="2500" b="1" dirty="0">
              <a:solidFill>
                <a:srgbClr val="FFFFFF"/>
              </a:solidFill>
            </a:endParaRPr>
          </a:p>
          <a:p>
            <a:pPr>
              <a:lnSpc>
                <a:spcPct val="90000"/>
              </a:lnSpc>
              <a:spcAft>
                <a:spcPts val="600"/>
              </a:spcAft>
            </a:pPr>
            <a:r>
              <a:rPr lang="en-US" sz="2500" b="1" dirty="0">
                <a:solidFill>
                  <a:srgbClr val="FFFFFF"/>
                </a:solidFill>
              </a:rPr>
              <a:t>Clifford Moy, Secretary to the Board of Zoning Adjustment</a:t>
            </a:r>
          </a:p>
          <a:p>
            <a:pPr>
              <a:lnSpc>
                <a:spcPct val="90000"/>
              </a:lnSpc>
              <a:spcAft>
                <a:spcPts val="600"/>
              </a:spcAft>
            </a:pPr>
            <a:r>
              <a:rPr lang="en-US" sz="2500" dirty="0">
                <a:solidFill>
                  <a:schemeClr val="accent5">
                    <a:lumMod val="20000"/>
                    <a:lumOff val="80000"/>
                  </a:schemeClr>
                </a:solidFill>
                <a:hlinkClick r:id="rId5">
                  <a:extLst>
                    <a:ext uri="{A12FA001-AC4F-418D-AE19-62706E023703}">
                      <ahyp:hlinkClr xmlns:ahyp="http://schemas.microsoft.com/office/drawing/2018/hyperlinkcolor" val="tx"/>
                    </a:ext>
                  </a:extLst>
                </a:hlinkClick>
              </a:rPr>
              <a:t>clifford.moy@dc.gov</a:t>
            </a:r>
            <a:r>
              <a:rPr lang="en-US" sz="2500" dirty="0">
                <a:solidFill>
                  <a:schemeClr val="accent5">
                    <a:lumMod val="20000"/>
                    <a:lumOff val="80000"/>
                  </a:schemeClr>
                </a:solidFill>
              </a:rPr>
              <a:t> </a:t>
            </a:r>
            <a:r>
              <a:rPr lang="en-US" sz="2500" dirty="0">
                <a:solidFill>
                  <a:srgbClr val="FFFFFF"/>
                </a:solidFill>
              </a:rPr>
              <a:t>/ 202-727-0348</a:t>
            </a:r>
          </a:p>
        </p:txBody>
      </p:sp>
      <p:sp>
        <p:nvSpPr>
          <p:cNvPr id="2" name="Slide Number Placeholder 1">
            <a:extLst>
              <a:ext uri="{FF2B5EF4-FFF2-40B4-BE49-F238E27FC236}">
                <a16:creationId xmlns:a16="http://schemas.microsoft.com/office/drawing/2014/main" id="{62B01058-8936-4B6D-8DE7-EFC4519F7E04}"/>
              </a:ext>
            </a:extLst>
          </p:cNvPr>
          <p:cNvSpPr>
            <a:spLocks noGrp="1"/>
          </p:cNvSpPr>
          <p:nvPr>
            <p:ph type="sldNum" sz="quarter" idx="12"/>
          </p:nvPr>
        </p:nvSpPr>
        <p:spPr>
          <a:xfrm>
            <a:off x="10453254" y="6356350"/>
            <a:ext cx="900545" cy="365125"/>
          </a:xfrm>
        </p:spPr>
        <p:txBody>
          <a:bodyPr vert="horz" lIns="91440" tIns="45720" rIns="91440" bIns="45720" rtlCol="0" anchor="ctr">
            <a:normAutofit/>
          </a:bodyPr>
          <a:lstStyle/>
          <a:p>
            <a:pPr>
              <a:spcAft>
                <a:spcPts val="600"/>
              </a:spcAft>
              <a:defRPr/>
            </a:pPr>
            <a:fld id="{EF2C326A-C798-47D5-89FB-7A2EE9ED2431}" type="slidenum">
              <a:rPr lang="en-US">
                <a:solidFill>
                  <a:srgbClr val="FFFFFF"/>
                </a:solidFill>
                <a:latin typeface="Calibri" panose="020F0502020204030204"/>
              </a:rPr>
              <a:pPr>
                <a:spcAft>
                  <a:spcPts val="600"/>
                </a:spcAft>
                <a:defRPr/>
              </a:pPr>
              <a:t>43</a:t>
            </a:fld>
            <a:endParaRPr lang="en-US">
              <a:solidFill>
                <a:srgbClr val="FFFFFF"/>
              </a:solidFill>
              <a:latin typeface="Calibri" panose="020F0502020204030204"/>
            </a:endParaRPr>
          </a:p>
        </p:txBody>
      </p:sp>
    </p:spTree>
    <p:extLst>
      <p:ext uri="{BB962C8B-B14F-4D97-AF65-F5344CB8AC3E}">
        <p14:creationId xmlns:p14="http://schemas.microsoft.com/office/powerpoint/2010/main" val="367884571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B124F5-F681-4216-8E0B-AE4C0EA8ABD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28" t="32656" r="-1" b="632"/>
          <a:stretch/>
        </p:blipFill>
        <p:spPr>
          <a:xfrm>
            <a:off x="0" y="-1"/>
            <a:ext cx="12192000" cy="6858001"/>
          </a:xfrm>
          <a:prstGeom prst="rect">
            <a:avLst/>
          </a:prstGeom>
        </p:spPr>
      </p:pic>
      <p:sp>
        <p:nvSpPr>
          <p:cNvPr id="2" name="Title 1">
            <a:extLst>
              <a:ext uri="{FF2B5EF4-FFF2-40B4-BE49-F238E27FC236}">
                <a16:creationId xmlns:a16="http://schemas.microsoft.com/office/drawing/2014/main" id="{5400843B-7DA8-4E2A-B716-58B11C46C84E}"/>
              </a:ext>
            </a:extLst>
          </p:cNvPr>
          <p:cNvSpPr>
            <a:spLocks noGrp="1"/>
          </p:cNvSpPr>
          <p:nvPr>
            <p:ph type="title"/>
          </p:nvPr>
        </p:nvSpPr>
        <p:spPr>
          <a:xfrm>
            <a:off x="838200" y="365125"/>
            <a:ext cx="10515600" cy="1325563"/>
          </a:xfrm>
        </p:spPr>
        <p:txBody>
          <a:bodyPr>
            <a:normAutofit/>
          </a:bodyPr>
          <a:lstStyle/>
          <a:p>
            <a:r>
              <a:rPr lang="en-US" sz="6000" b="1" dirty="0"/>
              <a:t>GENERAL </a:t>
            </a:r>
            <a:r>
              <a:rPr lang="en-US" sz="6000" dirty="0">
                <a:ln w="22225">
                  <a:solidFill>
                    <a:schemeClr val="tx1"/>
                  </a:solidFill>
                  <a:miter lim="800000"/>
                </a:ln>
                <a:noFill/>
              </a:rPr>
              <a:t>CASE TYPES</a:t>
            </a:r>
            <a:endParaRPr lang="en-US" sz="6000" b="1" dirty="0"/>
          </a:p>
        </p:txBody>
      </p:sp>
      <p:sp>
        <p:nvSpPr>
          <p:cNvPr id="4" name="Slide Number Placeholder 3">
            <a:extLst>
              <a:ext uri="{FF2B5EF4-FFF2-40B4-BE49-F238E27FC236}">
                <a16:creationId xmlns:a16="http://schemas.microsoft.com/office/drawing/2014/main" id="{3CBD2449-DEF0-4003-A8E6-AF2B33226DAB}"/>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EF2C326A-C798-47D5-89FB-7A2EE9ED2431}" type="slidenum">
              <a:rPr lang="en-US">
                <a:solidFill>
                  <a:srgbClr val="FFFFFF"/>
                </a:solidFill>
              </a:rPr>
              <a:pPr>
                <a:lnSpc>
                  <a:spcPct val="90000"/>
                </a:lnSpc>
                <a:spcAft>
                  <a:spcPts val="600"/>
                </a:spcAft>
              </a:pPr>
              <a:t>5</a:t>
            </a:fld>
            <a:endParaRPr lang="en-US" dirty="0">
              <a:solidFill>
                <a:srgbClr val="FFFFFF"/>
              </a:solidFill>
            </a:endParaRPr>
          </a:p>
        </p:txBody>
      </p:sp>
      <p:graphicFrame>
        <p:nvGraphicFramePr>
          <p:cNvPr id="12" name="Diagram 11">
            <a:extLst>
              <a:ext uri="{FF2B5EF4-FFF2-40B4-BE49-F238E27FC236}">
                <a16:creationId xmlns:a16="http://schemas.microsoft.com/office/drawing/2014/main" id="{71169EDB-1FDC-4218-9F24-9422B28B1C54}"/>
              </a:ext>
            </a:extLst>
          </p:cNvPr>
          <p:cNvGraphicFramePr/>
          <p:nvPr>
            <p:extLst>
              <p:ext uri="{D42A27DB-BD31-4B8C-83A1-F6EECF244321}">
                <p14:modId xmlns:p14="http://schemas.microsoft.com/office/powerpoint/2010/main" val="2022539571"/>
              </p:ext>
            </p:extLst>
          </p:nvPr>
        </p:nvGraphicFramePr>
        <p:xfrm>
          <a:off x="1519719" y="3174475"/>
          <a:ext cx="8128000" cy="4879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F920C288-3145-4824-845E-7522D75BD11C}"/>
              </a:ext>
            </a:extLst>
          </p:cNvPr>
          <p:cNvGraphicFramePr/>
          <p:nvPr>
            <p:extLst>
              <p:ext uri="{D42A27DB-BD31-4B8C-83A1-F6EECF244321}">
                <p14:modId xmlns:p14="http://schemas.microsoft.com/office/powerpoint/2010/main" val="2261196653"/>
              </p:ext>
            </p:extLst>
          </p:nvPr>
        </p:nvGraphicFramePr>
        <p:xfrm>
          <a:off x="1447800" y="195684"/>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5910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0682270" cy="1150704"/>
          </a:xfrm>
        </p:spPr>
        <p:txBody>
          <a:bodyPr>
            <a:noAutofit/>
          </a:bodyPr>
          <a:lstStyle/>
          <a:p>
            <a:pPr algn="l"/>
            <a:r>
              <a:rPr lang="en-US" sz="7500" dirty="0">
                <a:ln w="22225">
                  <a:solidFill>
                    <a:schemeClr val="tx1"/>
                  </a:solidFill>
                  <a:miter lim="800000"/>
                </a:ln>
                <a:noFill/>
              </a:rPr>
              <a:t>NOTICE </a:t>
            </a:r>
            <a:r>
              <a:rPr lang="en-US" sz="7500" b="1" dirty="0"/>
              <a:t>OF A CASE </a:t>
            </a:r>
            <a:endParaRPr lang="en-US" sz="7500" dirty="0">
              <a:ln w="22225">
                <a:solidFill>
                  <a:schemeClr val="tx1"/>
                </a:solidFill>
                <a:miter lim="800000"/>
              </a:ln>
              <a:noFill/>
            </a:endParaRPr>
          </a:p>
        </p:txBody>
      </p:sp>
      <p:pic>
        <p:nvPicPr>
          <p:cNvPr id="8" name="Content Placeholder 5">
            <a:extLst>
              <a:ext uri="{FF2B5EF4-FFF2-40B4-BE49-F238E27FC236}">
                <a16:creationId xmlns:a16="http://schemas.microsoft.com/office/drawing/2014/main" id="{C3D37A7B-1870-445D-A0E1-EB4C74888E4B}"/>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28" t="32656" r="-1" b="632"/>
          <a:stretch/>
        </p:blipFill>
        <p:spPr>
          <a:xfrm>
            <a:off x="0" y="-1"/>
            <a:ext cx="12192000" cy="6858001"/>
          </a:xfrm>
          <a:prstGeom prst="rect">
            <a:avLst/>
          </a:prstGeom>
        </p:spPr>
      </p:pic>
      <p:sp>
        <p:nvSpPr>
          <p:cNvPr id="6" name="TextBox 5">
            <a:extLst>
              <a:ext uri="{FF2B5EF4-FFF2-40B4-BE49-F238E27FC236}">
                <a16:creationId xmlns:a16="http://schemas.microsoft.com/office/drawing/2014/main" id="{5CD1DBED-F57C-45E7-A8DD-C9F6DC704F1C}"/>
              </a:ext>
            </a:extLst>
          </p:cNvPr>
          <p:cNvSpPr txBox="1"/>
          <p:nvPr/>
        </p:nvSpPr>
        <p:spPr>
          <a:xfrm>
            <a:off x="760288" y="1910984"/>
            <a:ext cx="10243334" cy="4555093"/>
          </a:xfrm>
          <a:prstGeom prst="rect">
            <a:avLst/>
          </a:prstGeom>
          <a:noFill/>
        </p:spPr>
        <p:txBody>
          <a:bodyPr wrap="square" rtlCol="0">
            <a:spAutoFit/>
          </a:bodyPr>
          <a:lstStyle/>
          <a:p>
            <a:pPr marL="457200" indent="-457200">
              <a:buFont typeface="Arial" panose="020B0604020202020204" pitchFamily="34" charset="0"/>
              <a:buChar char="•"/>
            </a:pPr>
            <a:r>
              <a:rPr lang="en-US" sz="4000" dirty="0"/>
              <a:t>Timing of notice depends on the case type</a:t>
            </a:r>
          </a:p>
          <a:p>
            <a:pPr marL="914400" lvl="1" indent="-457200">
              <a:buFont typeface="Arial" panose="020B0604020202020204" pitchFamily="34" charset="0"/>
              <a:buChar char="•"/>
            </a:pPr>
            <a:r>
              <a:rPr lang="en-US" sz="3000" dirty="0"/>
              <a:t>BZA/ZC must meet the notice requirements of the ANC Act and the Zoning Regulations</a:t>
            </a:r>
          </a:p>
          <a:p>
            <a:pPr marL="457200" indent="-457200">
              <a:buFont typeface="Arial" panose="020B0604020202020204" pitchFamily="34" charset="0"/>
              <a:buChar char="•"/>
            </a:pPr>
            <a:r>
              <a:rPr lang="en-US" sz="4000" dirty="0"/>
              <a:t>Notice sent by DCOZ will come to your ANC email account (general account &amp; SMD)</a:t>
            </a:r>
          </a:p>
          <a:p>
            <a:pPr marL="457200" indent="-457200">
              <a:buFont typeface="Arial" panose="020B0604020202020204" pitchFamily="34" charset="0"/>
              <a:buChar char="•"/>
            </a:pPr>
            <a:r>
              <a:rPr lang="en-US" sz="4000" dirty="0"/>
              <a:t>You may receive several forms of notice at different stages of the application</a:t>
            </a:r>
          </a:p>
          <a:p>
            <a:pPr marL="914400" lvl="1" indent="-457200">
              <a:buFont typeface="Arial" panose="020B0604020202020204" pitchFamily="34" charset="0"/>
              <a:buChar char="•"/>
            </a:pPr>
            <a:r>
              <a:rPr lang="en-US" sz="3000" dirty="0"/>
              <a:t>When a case is postponed, it is typically not re-noticed</a:t>
            </a:r>
          </a:p>
        </p:txBody>
      </p:sp>
    </p:spTree>
    <p:extLst>
      <p:ext uri="{BB962C8B-B14F-4D97-AF65-F5344CB8AC3E}">
        <p14:creationId xmlns:p14="http://schemas.microsoft.com/office/powerpoint/2010/main" val="323979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0682270" cy="1150704"/>
          </a:xfrm>
        </p:spPr>
        <p:txBody>
          <a:bodyPr>
            <a:noAutofit/>
          </a:bodyPr>
          <a:lstStyle/>
          <a:p>
            <a:pPr algn="l"/>
            <a:r>
              <a:rPr lang="en-US" sz="7500" dirty="0">
                <a:ln w="22225">
                  <a:solidFill>
                    <a:schemeClr val="tx1"/>
                  </a:solidFill>
                  <a:miter lim="800000"/>
                </a:ln>
                <a:noFill/>
              </a:rPr>
              <a:t>NOTICE </a:t>
            </a:r>
            <a:r>
              <a:rPr lang="en-US" sz="7500" b="1" dirty="0"/>
              <a:t>OF A CASE</a:t>
            </a:r>
            <a:endParaRPr lang="en-US" sz="7500" dirty="0">
              <a:ln w="22225">
                <a:solidFill>
                  <a:schemeClr val="tx1"/>
                </a:solidFill>
                <a:miter lim="800000"/>
              </a:ln>
              <a:noFill/>
            </a:endParaRPr>
          </a:p>
        </p:txBody>
      </p:sp>
      <p:sp>
        <p:nvSpPr>
          <p:cNvPr id="6" name="TextBox 5">
            <a:extLst>
              <a:ext uri="{FF2B5EF4-FFF2-40B4-BE49-F238E27FC236}">
                <a16:creationId xmlns:a16="http://schemas.microsoft.com/office/drawing/2014/main" id="{5CD1DBED-F57C-45E7-A8DD-C9F6DC704F1C}"/>
              </a:ext>
            </a:extLst>
          </p:cNvPr>
          <p:cNvSpPr txBox="1"/>
          <p:nvPr/>
        </p:nvSpPr>
        <p:spPr>
          <a:xfrm>
            <a:off x="760288" y="1910984"/>
            <a:ext cx="9389552" cy="4247317"/>
          </a:xfrm>
          <a:prstGeom prst="rect">
            <a:avLst/>
          </a:prstGeom>
          <a:noFill/>
        </p:spPr>
        <p:txBody>
          <a:bodyPr wrap="square" rtlCol="0">
            <a:spAutoFit/>
          </a:bodyPr>
          <a:lstStyle/>
          <a:p>
            <a:pPr marL="457200" indent="-457200">
              <a:buFont typeface="Arial" panose="020B0604020202020204" pitchFamily="34" charset="0"/>
              <a:buChar char="•"/>
            </a:pPr>
            <a:r>
              <a:rPr lang="en-US" sz="2500" b="1" dirty="0"/>
              <a:t>Notice of Intent:   </a:t>
            </a:r>
            <a:r>
              <a:rPr lang="en-US" sz="2500" dirty="0"/>
              <a:t>In some ZC cases, Applicants mail a notice of intent (NOI) to the affected ANC and to all owners within 200 feet of the property prior to filing</a:t>
            </a:r>
          </a:p>
          <a:p>
            <a:pPr marL="457200" indent="-457200">
              <a:buFont typeface="Arial" panose="020B0604020202020204" pitchFamily="34" charset="0"/>
              <a:buChar char="•"/>
            </a:pPr>
            <a:endParaRPr lang="en-US" sz="1500" dirty="0"/>
          </a:p>
          <a:p>
            <a:pPr marL="457200" indent="-457200">
              <a:buFont typeface="Arial" panose="020B0604020202020204" pitchFamily="34" charset="0"/>
              <a:buChar char="•"/>
            </a:pPr>
            <a:r>
              <a:rPr lang="en-US" sz="2500" b="1" dirty="0"/>
              <a:t>Notice of Filing: </a:t>
            </a:r>
            <a:r>
              <a:rPr lang="en-US" sz="2500" dirty="0"/>
              <a:t>Applicants must serve their application on the affected ANC at the time of filing with DCOZ</a:t>
            </a:r>
          </a:p>
          <a:p>
            <a:pPr marL="457200" indent="-457200">
              <a:buFont typeface="Arial" panose="020B0604020202020204" pitchFamily="34" charset="0"/>
              <a:buChar char="•"/>
            </a:pPr>
            <a:endParaRPr lang="en-US" sz="1500" dirty="0"/>
          </a:p>
          <a:p>
            <a:pPr marL="457200" indent="-457200">
              <a:buFont typeface="Arial" panose="020B0604020202020204" pitchFamily="34" charset="0"/>
              <a:buChar char="•"/>
            </a:pPr>
            <a:r>
              <a:rPr lang="en-US" sz="2500" b="1" dirty="0"/>
              <a:t>Notice of Public Hearing: </a:t>
            </a:r>
            <a:r>
              <a:rPr lang="en-US" sz="2500" dirty="0"/>
              <a:t> DCOZ provides notice of public hearings on a case to the affected ANC and neighbors within 200 ft. of the property</a:t>
            </a:r>
          </a:p>
          <a:p>
            <a:pPr marL="457200" indent="-457200">
              <a:buFont typeface="Arial" panose="020B0604020202020204" pitchFamily="34" charset="0"/>
              <a:buChar char="•"/>
            </a:pPr>
            <a:endParaRPr lang="en-US" sz="1500" dirty="0"/>
          </a:p>
          <a:p>
            <a:pPr marL="457200" indent="-457200">
              <a:buFont typeface="Arial" panose="020B0604020202020204" pitchFamily="34" charset="0"/>
              <a:buChar char="•"/>
            </a:pPr>
            <a:r>
              <a:rPr lang="en-US" sz="2500" dirty="0"/>
              <a:t> Notice is also </a:t>
            </a:r>
            <a:r>
              <a:rPr lang="en-US" sz="2500" b="1" dirty="0"/>
              <a:t>posted on the property </a:t>
            </a:r>
            <a:r>
              <a:rPr lang="en-US" sz="2500" dirty="0"/>
              <a:t>before a public hearing</a:t>
            </a:r>
          </a:p>
        </p:txBody>
      </p:sp>
      <p:pic>
        <p:nvPicPr>
          <p:cNvPr id="9" name="Content Placeholder 5">
            <a:extLst>
              <a:ext uri="{FF2B5EF4-FFF2-40B4-BE49-F238E27FC236}">
                <a16:creationId xmlns:a16="http://schemas.microsoft.com/office/drawing/2014/main" id="{1EA93B3D-BC4F-40C7-AC6A-FF9ED756094F}"/>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28" t="32656" r="-1" b="632"/>
          <a:stretch/>
        </p:blipFill>
        <p:spPr>
          <a:xfrm>
            <a:off x="0" y="-1"/>
            <a:ext cx="12192000" cy="6858001"/>
          </a:xfrm>
          <a:prstGeom prst="rect">
            <a:avLst/>
          </a:prstGeom>
        </p:spPr>
      </p:pic>
      <p:pic>
        <p:nvPicPr>
          <p:cNvPr id="7" name="Picture 6" descr="ZC  Posterv2.jpg">
            <a:extLst>
              <a:ext uri="{FF2B5EF4-FFF2-40B4-BE49-F238E27FC236}">
                <a16:creationId xmlns:a16="http://schemas.microsoft.com/office/drawing/2014/main" id="{CF2E3BDB-75C6-4DBB-AA80-B528D48EBB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6117" y="1870808"/>
            <a:ext cx="1548998" cy="1978845"/>
          </a:xfrm>
          <a:prstGeom prst="rect">
            <a:avLst/>
          </a:prstGeom>
        </p:spPr>
      </p:pic>
      <p:pic>
        <p:nvPicPr>
          <p:cNvPr id="8" name="Picture 7" descr="BZA Posterv3.jpg">
            <a:extLst>
              <a:ext uri="{FF2B5EF4-FFF2-40B4-BE49-F238E27FC236}">
                <a16:creationId xmlns:a16="http://schemas.microsoft.com/office/drawing/2014/main" id="{1DF88813-2C94-421D-848A-512DBF9E8C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66117" y="4189612"/>
            <a:ext cx="1548998" cy="1994336"/>
          </a:xfrm>
          <a:prstGeom prst="rect">
            <a:avLst/>
          </a:prstGeom>
        </p:spPr>
      </p:pic>
    </p:spTree>
    <p:extLst>
      <p:ext uri="{BB962C8B-B14F-4D97-AF65-F5344CB8AC3E}">
        <p14:creationId xmlns:p14="http://schemas.microsoft.com/office/powerpoint/2010/main" val="127260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544530" y="380145"/>
            <a:ext cx="10682270" cy="1150704"/>
          </a:xfrm>
        </p:spPr>
        <p:txBody>
          <a:bodyPr>
            <a:noAutofit/>
          </a:bodyPr>
          <a:lstStyle/>
          <a:p>
            <a:pPr algn="l"/>
            <a:r>
              <a:rPr lang="en-US" sz="7500" dirty="0">
                <a:ln w="22225">
                  <a:solidFill>
                    <a:schemeClr val="tx1"/>
                  </a:solidFill>
                  <a:miter lim="800000"/>
                </a:ln>
                <a:noFill/>
              </a:rPr>
              <a:t>RESEARCHING </a:t>
            </a:r>
            <a:r>
              <a:rPr lang="en-US" sz="7500" b="1" dirty="0"/>
              <a:t>A CASE </a:t>
            </a:r>
            <a:endParaRPr lang="en-US" sz="7500" dirty="0">
              <a:ln w="22225">
                <a:solidFill>
                  <a:schemeClr val="tx1"/>
                </a:solidFill>
                <a:miter lim="800000"/>
              </a:ln>
              <a:noFill/>
            </a:endParaRPr>
          </a:p>
        </p:txBody>
      </p:sp>
      <p:sp>
        <p:nvSpPr>
          <p:cNvPr id="6" name="TextBox 5">
            <a:extLst>
              <a:ext uri="{FF2B5EF4-FFF2-40B4-BE49-F238E27FC236}">
                <a16:creationId xmlns:a16="http://schemas.microsoft.com/office/drawing/2014/main" id="{5CD1DBED-F57C-45E7-A8DD-C9F6DC704F1C}"/>
              </a:ext>
            </a:extLst>
          </p:cNvPr>
          <p:cNvSpPr txBox="1"/>
          <p:nvPr/>
        </p:nvSpPr>
        <p:spPr>
          <a:xfrm>
            <a:off x="760288" y="1910984"/>
            <a:ext cx="9389552" cy="1246495"/>
          </a:xfrm>
          <a:prstGeom prst="rect">
            <a:avLst/>
          </a:prstGeom>
          <a:noFill/>
        </p:spPr>
        <p:txBody>
          <a:bodyPr wrap="square" rtlCol="0">
            <a:spAutoFit/>
          </a:bodyPr>
          <a:lstStyle/>
          <a:p>
            <a:pPr marL="457200" indent="-457200">
              <a:buFont typeface="Arial" panose="020B0604020202020204" pitchFamily="34" charset="0"/>
              <a:buChar char="•"/>
            </a:pPr>
            <a:r>
              <a:rPr lang="en-US" sz="2500" b="1" dirty="0"/>
              <a:t>Interactive Zoning Information System (IZIS): </a:t>
            </a:r>
            <a:r>
              <a:rPr lang="en-US" sz="2500" dirty="0">
                <a:hlinkClick r:id="rId2"/>
              </a:rPr>
              <a:t>https://dcoz.dc.gov/service/interactive-zoning-information-system</a:t>
            </a:r>
            <a:endParaRPr lang="en-US" sz="2500" dirty="0"/>
          </a:p>
          <a:p>
            <a:endParaRPr lang="en-US" sz="2500" dirty="0"/>
          </a:p>
        </p:txBody>
      </p:sp>
      <p:pic>
        <p:nvPicPr>
          <p:cNvPr id="7" name="Content Placeholder 5">
            <a:extLst>
              <a:ext uri="{FF2B5EF4-FFF2-40B4-BE49-F238E27FC236}">
                <a16:creationId xmlns:a16="http://schemas.microsoft.com/office/drawing/2014/main" id="{0035795F-F3AD-42DB-9632-C3BAD8D385B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8" t="32656" r="-1" b="632"/>
          <a:stretch/>
        </p:blipFill>
        <p:spPr>
          <a:xfrm>
            <a:off x="0" y="-1"/>
            <a:ext cx="12192000" cy="6858001"/>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F90A43BD-C33F-458F-8D41-69C033C6A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86" y="3229377"/>
            <a:ext cx="11298227" cy="3248478"/>
          </a:xfrm>
          <a:prstGeom prst="rect">
            <a:avLst/>
          </a:prstGeom>
        </p:spPr>
      </p:pic>
    </p:spTree>
    <p:extLst>
      <p:ext uri="{BB962C8B-B14F-4D97-AF65-F5344CB8AC3E}">
        <p14:creationId xmlns:p14="http://schemas.microsoft.com/office/powerpoint/2010/main" val="288157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B7F70C8-0A8E-4282-BA1E-04A2C62BC94A}"/>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8695" b="11861"/>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63BFD-40CD-4425-8935-3CE4D67FE50F}"/>
              </a:ext>
            </a:extLst>
          </p:cNvPr>
          <p:cNvSpPr>
            <a:spLocks noGrp="1"/>
          </p:cNvSpPr>
          <p:nvPr>
            <p:ph type="ctrTitle"/>
          </p:nvPr>
        </p:nvSpPr>
        <p:spPr>
          <a:xfrm>
            <a:off x="965200" y="1353507"/>
            <a:ext cx="10261600" cy="3564869"/>
          </a:xfrm>
        </p:spPr>
        <p:txBody>
          <a:bodyPr>
            <a:normAutofit/>
          </a:bodyPr>
          <a:lstStyle/>
          <a:p>
            <a:pPr algn="l"/>
            <a:r>
              <a:rPr lang="en-US" sz="10500" dirty="0">
                <a:ln w="22225">
                  <a:solidFill>
                    <a:schemeClr val="tx1"/>
                  </a:solidFill>
                  <a:miter lim="800000"/>
                </a:ln>
                <a:noFill/>
              </a:rPr>
              <a:t>Drafting </a:t>
            </a:r>
            <a:br>
              <a:rPr lang="en-US" sz="10500" dirty="0">
                <a:ln w="22225">
                  <a:solidFill>
                    <a:schemeClr val="tx1"/>
                  </a:solidFill>
                  <a:miter lim="800000"/>
                </a:ln>
                <a:noFill/>
              </a:rPr>
            </a:br>
            <a:r>
              <a:rPr lang="en-US" sz="10500" dirty="0">
                <a:ln w="22225">
                  <a:solidFill>
                    <a:schemeClr val="tx1"/>
                  </a:solidFill>
                  <a:miter lim="800000"/>
                </a:ln>
                <a:noFill/>
              </a:rPr>
              <a:t>ANC Reports</a:t>
            </a:r>
          </a:p>
        </p:txBody>
      </p:sp>
    </p:spTree>
    <p:extLst>
      <p:ext uri="{BB962C8B-B14F-4D97-AF65-F5344CB8AC3E}">
        <p14:creationId xmlns:p14="http://schemas.microsoft.com/office/powerpoint/2010/main" val="12427145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2766</Words>
  <Application>Microsoft Office PowerPoint</Application>
  <PresentationFormat>Widescreen</PresentationFormat>
  <Paragraphs>328</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Wingdings</vt:lpstr>
      <vt:lpstr>Office Theme</vt:lpstr>
      <vt:lpstr>ADVANCED ZONING for ANCs</vt:lpstr>
      <vt:lpstr>ADVANCED ZONING</vt:lpstr>
      <vt:lpstr>Reviewing  Applications</vt:lpstr>
      <vt:lpstr>GENERAL CASE TYPES</vt:lpstr>
      <vt:lpstr>GENERAL CASE TYPES</vt:lpstr>
      <vt:lpstr>NOTICE OF A CASE </vt:lpstr>
      <vt:lpstr>NOTICE OF A CASE</vt:lpstr>
      <vt:lpstr>RESEARCHING A CASE </vt:lpstr>
      <vt:lpstr>Drafting  ANC Reports</vt:lpstr>
      <vt:lpstr>DRAFTING AN ANC REPORT </vt:lpstr>
      <vt:lpstr>DRAFTING AN ANC REPORT </vt:lpstr>
      <vt:lpstr>DRAFTING AN ANC REPORT </vt:lpstr>
      <vt:lpstr>DRAFTING AN ANC REPORT </vt:lpstr>
      <vt:lpstr>WEIGHING IN AT SETDOWN</vt:lpstr>
      <vt:lpstr>WEIGHING IN AT SETDOWN</vt:lpstr>
      <vt:lpstr>WEIGHING IN AT SETDOWN</vt:lpstr>
      <vt:lpstr>PROPOSING CONDITIONS</vt:lpstr>
      <vt:lpstr>PROPOSING CONDITIONS</vt:lpstr>
      <vt:lpstr>PROPOSING CONDITIONS</vt:lpstr>
      <vt:lpstr>PROPOSING CONDITIONS</vt:lpstr>
      <vt:lpstr>FILING AN ANC REPORT </vt:lpstr>
      <vt:lpstr>FILING AN ANC REPORT </vt:lpstr>
      <vt:lpstr>Filing Cases</vt:lpstr>
      <vt:lpstr>FILING PETITIONS TO THE ZC</vt:lpstr>
      <vt:lpstr>FILING APPEALS TO THE BZA</vt:lpstr>
      <vt:lpstr>FILING APPEALS TO THE BZA</vt:lpstr>
      <vt:lpstr>FILING APPEALS TO THE BZA</vt:lpstr>
      <vt:lpstr>Filing Motions </vt:lpstr>
      <vt:lpstr>FILING MOTIONS</vt:lpstr>
      <vt:lpstr>FILING MOTIONS</vt:lpstr>
      <vt:lpstr>FILING MOTIONS</vt:lpstr>
      <vt:lpstr>Responding to Modifications &amp; Time Extensions </vt:lpstr>
      <vt:lpstr>MODIFICATIONS</vt:lpstr>
      <vt:lpstr>TIME EXTENSIONS</vt:lpstr>
      <vt:lpstr>ANC RESPONSES</vt:lpstr>
      <vt:lpstr>Updates for 2021</vt:lpstr>
      <vt:lpstr>UPDATES IN 2020-2021</vt:lpstr>
      <vt:lpstr>VIRTUAL HEARINGS</vt:lpstr>
      <vt:lpstr>VIRTUAL HEARINGS</vt:lpstr>
      <vt:lpstr>Using the Zoning Map  &amp; Interactive Zoning Information System (IZIS)</vt:lpstr>
      <vt:lpstr>Interactive Zoning Information System (IZIS)</vt:lpstr>
      <vt:lpstr>Official Zoning Map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ZONING BASICS  for ANCs</dc:title>
  <dc:creator>Myers, Allison E. (DCOZ)</dc:creator>
  <cp:lastModifiedBy>Fast, Gail (OANC)</cp:lastModifiedBy>
  <cp:revision>98</cp:revision>
  <dcterms:created xsi:type="dcterms:W3CDTF">2021-03-12T18:48:53Z</dcterms:created>
  <dcterms:modified xsi:type="dcterms:W3CDTF">2021-04-26T17:01:16Z</dcterms:modified>
</cp:coreProperties>
</file>